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9" r:id="rId2"/>
    <p:sldId id="273" r:id="rId3"/>
    <p:sldId id="274" r:id="rId4"/>
    <p:sldId id="275" r:id="rId5"/>
    <p:sldId id="298" r:id="rId6"/>
    <p:sldId id="296" r:id="rId7"/>
    <p:sldId id="293" r:id="rId8"/>
    <p:sldId id="264" r:id="rId9"/>
    <p:sldId id="263" r:id="rId10"/>
    <p:sldId id="260" r:id="rId11"/>
    <p:sldId id="276" r:id="rId12"/>
    <p:sldId id="316" r:id="rId13"/>
    <p:sldId id="306" r:id="rId14"/>
    <p:sldId id="317" r:id="rId15"/>
    <p:sldId id="308" r:id="rId16"/>
    <p:sldId id="309" r:id="rId17"/>
    <p:sldId id="310" r:id="rId18"/>
    <p:sldId id="311" r:id="rId19"/>
    <p:sldId id="318" r:id="rId20"/>
    <p:sldId id="319" r:id="rId21"/>
    <p:sldId id="314" r:id="rId22"/>
    <p:sldId id="315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268" r:id="rId31"/>
    <p:sldId id="278" r:id="rId32"/>
    <p:sldId id="279" r:id="rId33"/>
    <p:sldId id="280" r:id="rId34"/>
    <p:sldId id="281" r:id="rId35"/>
    <p:sldId id="277" r:id="rId3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5" d="100"/>
          <a:sy n="75" d="100"/>
        </p:scale>
        <p:origin x="24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0585DC-F52D-4EF5-9608-9B7F3D959422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665896F-665B-40FA-9E81-57603C4AF3D9}" type="par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C9E4BBD6-B419-4CAE-A52C-167817D38C83}" type="sib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1A7FBD8C-3744-4F3B-9468-DFF3D4E73CBC}" type="pres">
      <dgm:prSet presAssocID="{9CD8D89C-F11C-49E6-A2FB-E7B927BB7BD0}" presName="parTxOnly" presStyleLbl="node1" presStyleIdx="0" presStyleCnt="5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704FBBD5-863D-4BFA-928C-777BF3C6E851}" type="pres">
      <dgm:prSet presAssocID="{A44B8CBB-703D-4B71-9C07-E571F951DAC7}" presName="parTxOnly" presStyleLbl="node1" presStyleIdx="1" presStyleCnt="5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B08D4ADD-F68E-40AF-B854-A0FCF3730120}" type="pres">
      <dgm:prSet presAssocID="{100585DC-F52D-4EF5-9608-9B7F3D95942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9FCBC7F-97C8-4F87-A0AF-0232E65A2238}" type="pres">
      <dgm:prSet presAssocID="{C9E4BBD6-B419-4CAE-A52C-167817D38C83}" presName="parSpace" presStyleCnt="0"/>
      <dgm:spPr/>
    </dgm:pt>
    <dgm:pt modelId="{59862D6C-87AE-4215-9AFC-564114DB72FB}" type="pres">
      <dgm:prSet presAssocID="{10A09E22-603F-402D-9ED0-62A2D6F47900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A2B0981-C13A-4E6B-9B25-14E4CE010935}" type="presOf" srcId="{E15F75CB-97A2-482B-B76B-1767CC15B293}" destId="{F40D37FE-EB02-4028-851C-0F7ECC11EF67}" srcOrd="0" destOrd="0" presId="urn:microsoft.com/office/officeart/2005/8/layout/hChevron3"/>
    <dgm:cxn modelId="{1855ACC5-2097-4D41-8DD5-E70E15AEB29D}" srcId="{E15F75CB-97A2-482B-B76B-1767CC15B293}" destId="{F4BD5A33-D98A-4566-AFC7-F2E5E7E625FF}" srcOrd="4" destOrd="0" parTransId="{9C8F62CB-9AFE-4D2F-AB84-11DD4688380E}" sibTransId="{436489EF-0429-4E6D-9485-46B772707145}"/>
    <dgm:cxn modelId="{77951FA3-C50A-4FEB-93F3-DD113A555AB8}" srcId="{E15F75CB-97A2-482B-B76B-1767CC15B293}" destId="{A44B8CBB-703D-4B71-9C07-E571F951DAC7}" srcOrd="1" destOrd="0" parTransId="{2A0B2126-16E5-46D8-A795-A553334543F0}" sibTransId="{DC97B4FA-E65A-47C8-98D8-926B4DF61FE9}"/>
    <dgm:cxn modelId="{1DB2919D-0978-4B42-826F-0C779DEAA67D}" type="presOf" srcId="{10A09E22-603F-402D-9ED0-62A2D6F47900}" destId="{59862D6C-87AE-4215-9AFC-564114DB72FB}" srcOrd="0" destOrd="0" presId="urn:microsoft.com/office/officeart/2005/8/layout/hChevron3"/>
    <dgm:cxn modelId="{5C25E9F2-BD17-43AF-9C87-0572DA6BA095}" type="presOf" srcId="{9CD8D89C-F11C-49E6-A2FB-E7B927BB7BD0}" destId="{1A7FBD8C-3744-4F3B-9468-DFF3D4E73CBC}" srcOrd="0" destOrd="0" presId="urn:microsoft.com/office/officeart/2005/8/layout/hChevron3"/>
    <dgm:cxn modelId="{F3CC74A5-E0AD-4FB4-A432-104E6EECA494}" type="presOf" srcId="{A44B8CBB-703D-4B71-9C07-E571F951DAC7}" destId="{704FBBD5-863D-4BFA-928C-777BF3C6E851}" srcOrd="0" destOrd="0" presId="urn:microsoft.com/office/officeart/2005/8/layout/hChevron3"/>
    <dgm:cxn modelId="{58D635B4-5C7C-4ABC-BCC4-C5C78A184AF4}" srcId="{E15F75CB-97A2-482B-B76B-1767CC15B293}" destId="{100585DC-F52D-4EF5-9608-9B7F3D959422}" srcOrd="2" destOrd="0" parTransId="{F665896F-665B-40FA-9E81-57603C4AF3D9}" sibTransId="{C9E4BBD6-B419-4CAE-A52C-167817D38C83}"/>
    <dgm:cxn modelId="{DA30001E-A297-4609-A0F2-DC12033181F1}" srcId="{E15F75CB-97A2-482B-B76B-1767CC15B293}" destId="{9CD8D89C-F11C-49E6-A2FB-E7B927BB7BD0}" srcOrd="0" destOrd="0" parTransId="{532D137E-D473-433F-A5E0-36B290DC436B}" sibTransId="{BB05BFF5-B96F-4ECC-BF5E-8CAA3037F007}"/>
    <dgm:cxn modelId="{DB9CC686-38DA-42C6-A764-2DF2FE828B32}" type="presOf" srcId="{100585DC-F52D-4EF5-9608-9B7F3D959422}" destId="{B08D4ADD-F68E-40AF-B854-A0FCF3730120}" srcOrd="0" destOrd="0" presId="urn:microsoft.com/office/officeart/2005/8/layout/hChevron3"/>
    <dgm:cxn modelId="{BE8C12A8-8F68-42C3-8C4C-A2FF575C61FA}" srcId="{E15F75CB-97A2-482B-B76B-1767CC15B293}" destId="{10A09E22-603F-402D-9ED0-62A2D6F47900}" srcOrd="3" destOrd="0" parTransId="{0CDA3F21-8B27-468F-A0C0-11BD6C1F979B}" sibTransId="{34C7A1A0-61E5-4EFA-BDDB-6E2EC6A3A8E5}"/>
    <dgm:cxn modelId="{4B107A7E-F84D-4039-B7C2-A09354377A99}" type="presOf" srcId="{F4BD5A33-D98A-4566-AFC7-F2E5E7E625FF}" destId="{A036310F-DAE6-4760-B3F5-1AB630AA02BD}" srcOrd="0" destOrd="0" presId="urn:microsoft.com/office/officeart/2005/8/layout/hChevron3"/>
    <dgm:cxn modelId="{B6E527CC-65F7-4171-8440-D9B4B92AC51D}" type="presParOf" srcId="{F40D37FE-EB02-4028-851C-0F7ECC11EF67}" destId="{1A7FBD8C-3744-4F3B-9468-DFF3D4E73CBC}" srcOrd="0" destOrd="0" presId="urn:microsoft.com/office/officeart/2005/8/layout/hChevron3"/>
    <dgm:cxn modelId="{11374AC7-2CC2-4F40-9E71-906EC416A687}" type="presParOf" srcId="{F40D37FE-EB02-4028-851C-0F7ECC11EF67}" destId="{99E3AA8A-684A-47F0-811C-5F2854811269}" srcOrd="1" destOrd="0" presId="urn:microsoft.com/office/officeart/2005/8/layout/hChevron3"/>
    <dgm:cxn modelId="{21D7B009-43A3-4A58-B312-48B557808050}" type="presParOf" srcId="{F40D37FE-EB02-4028-851C-0F7ECC11EF67}" destId="{704FBBD5-863D-4BFA-928C-777BF3C6E851}" srcOrd="2" destOrd="0" presId="urn:microsoft.com/office/officeart/2005/8/layout/hChevron3"/>
    <dgm:cxn modelId="{40D8E0D8-A40D-47B4-ABB6-E9E2FF7C0FB0}" type="presParOf" srcId="{F40D37FE-EB02-4028-851C-0F7ECC11EF67}" destId="{B476A88D-E6C0-494F-82F4-193BF929AEA1}" srcOrd="3" destOrd="0" presId="urn:microsoft.com/office/officeart/2005/8/layout/hChevron3"/>
    <dgm:cxn modelId="{94DB2A7A-D56A-4FC6-A77E-E45B6C289D5E}" type="presParOf" srcId="{F40D37FE-EB02-4028-851C-0F7ECC11EF67}" destId="{B08D4ADD-F68E-40AF-B854-A0FCF3730120}" srcOrd="4" destOrd="0" presId="urn:microsoft.com/office/officeart/2005/8/layout/hChevron3"/>
    <dgm:cxn modelId="{032ED1B4-4A4C-47FF-80AD-148FA8BED2FC}" type="presParOf" srcId="{F40D37FE-EB02-4028-851C-0F7ECC11EF67}" destId="{79FCBC7F-97C8-4F87-A0AF-0232E65A2238}" srcOrd="5" destOrd="0" presId="urn:microsoft.com/office/officeart/2005/8/layout/hChevron3"/>
    <dgm:cxn modelId="{2F749393-BE58-4195-AE8C-CF0AADAD7E13}" type="presParOf" srcId="{F40D37FE-EB02-4028-851C-0F7ECC11EF67}" destId="{59862D6C-87AE-4215-9AFC-564114DB72FB}" srcOrd="6" destOrd="0" presId="urn:microsoft.com/office/officeart/2005/8/layout/hChevron3"/>
    <dgm:cxn modelId="{F900E408-E6BC-4C91-93B5-153E66819394}" type="presParOf" srcId="{F40D37FE-EB02-4028-851C-0F7ECC11EF67}" destId="{9A51FA60-52DD-41EA-A384-302D3E39F34A}" srcOrd="7" destOrd="0" presId="urn:microsoft.com/office/officeart/2005/8/layout/hChevron3"/>
    <dgm:cxn modelId="{54449B43-0490-4D1D-8442-4720BE9956AD}" type="presParOf" srcId="{F40D37FE-EB02-4028-851C-0F7ECC11EF67}" destId="{A036310F-DAE6-4760-B3F5-1AB630AA02BD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0585DC-F52D-4EF5-9608-9B7F3D959422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665896F-665B-40FA-9E81-57603C4AF3D9}" type="par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C9E4BBD6-B419-4CAE-A52C-167817D38C83}" type="sib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1A7FBD8C-3744-4F3B-9468-DFF3D4E73CBC}" type="pres">
      <dgm:prSet presAssocID="{9CD8D89C-F11C-49E6-A2FB-E7B927BB7BD0}" presName="parTxOnly" presStyleLbl="node1" presStyleIdx="0" presStyleCnt="5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704FBBD5-863D-4BFA-928C-777BF3C6E851}" type="pres">
      <dgm:prSet presAssocID="{A44B8CBB-703D-4B71-9C07-E571F951DAC7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B08D4ADD-F68E-40AF-B854-A0FCF3730120}" type="pres">
      <dgm:prSet presAssocID="{100585DC-F52D-4EF5-9608-9B7F3D95942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9FCBC7F-97C8-4F87-A0AF-0232E65A2238}" type="pres">
      <dgm:prSet presAssocID="{C9E4BBD6-B419-4CAE-A52C-167817D38C83}" presName="parSpace" presStyleCnt="0"/>
      <dgm:spPr/>
    </dgm:pt>
    <dgm:pt modelId="{59862D6C-87AE-4215-9AFC-564114DB72FB}" type="pres">
      <dgm:prSet presAssocID="{10A09E22-603F-402D-9ED0-62A2D6F47900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855ACC5-2097-4D41-8DD5-E70E15AEB29D}" srcId="{E15F75CB-97A2-482B-B76B-1767CC15B293}" destId="{F4BD5A33-D98A-4566-AFC7-F2E5E7E625FF}" srcOrd="4" destOrd="0" parTransId="{9C8F62CB-9AFE-4D2F-AB84-11DD4688380E}" sibTransId="{436489EF-0429-4E6D-9485-46B772707145}"/>
    <dgm:cxn modelId="{77951FA3-C50A-4FEB-93F3-DD113A555AB8}" srcId="{E15F75CB-97A2-482B-B76B-1767CC15B293}" destId="{A44B8CBB-703D-4B71-9C07-E571F951DAC7}" srcOrd="1" destOrd="0" parTransId="{2A0B2126-16E5-46D8-A795-A553334543F0}" sibTransId="{DC97B4FA-E65A-47C8-98D8-926B4DF61FE9}"/>
    <dgm:cxn modelId="{1B248B5F-B2DC-46B6-8A2E-870360C30900}" type="presOf" srcId="{10A09E22-603F-402D-9ED0-62A2D6F47900}" destId="{59862D6C-87AE-4215-9AFC-564114DB72FB}" srcOrd="0" destOrd="0" presId="urn:microsoft.com/office/officeart/2005/8/layout/hChevron3"/>
    <dgm:cxn modelId="{98750DB3-28A5-4D20-A073-95E948BECDF9}" type="presOf" srcId="{100585DC-F52D-4EF5-9608-9B7F3D959422}" destId="{B08D4ADD-F68E-40AF-B854-A0FCF3730120}" srcOrd="0" destOrd="0" presId="urn:microsoft.com/office/officeart/2005/8/layout/hChevron3"/>
    <dgm:cxn modelId="{58D635B4-5C7C-4ABC-BCC4-C5C78A184AF4}" srcId="{E15F75CB-97A2-482B-B76B-1767CC15B293}" destId="{100585DC-F52D-4EF5-9608-9B7F3D959422}" srcOrd="2" destOrd="0" parTransId="{F665896F-665B-40FA-9E81-57603C4AF3D9}" sibTransId="{C9E4BBD6-B419-4CAE-A52C-167817D38C83}"/>
    <dgm:cxn modelId="{2336ABA6-847F-41EF-BA38-4B9904FE2FD4}" type="presOf" srcId="{9CD8D89C-F11C-49E6-A2FB-E7B927BB7BD0}" destId="{1A7FBD8C-3744-4F3B-9468-DFF3D4E73CBC}" srcOrd="0" destOrd="0" presId="urn:microsoft.com/office/officeart/2005/8/layout/hChevron3"/>
    <dgm:cxn modelId="{3DEEBC67-B249-402E-913C-15F9E2874CA1}" type="presOf" srcId="{F4BD5A33-D98A-4566-AFC7-F2E5E7E625FF}" destId="{A036310F-DAE6-4760-B3F5-1AB630AA02BD}" srcOrd="0" destOrd="0" presId="urn:microsoft.com/office/officeart/2005/8/layout/hChevron3"/>
    <dgm:cxn modelId="{E966153B-DD90-4546-84B0-FF2CEA51E9D0}" type="presOf" srcId="{E15F75CB-97A2-482B-B76B-1767CC15B293}" destId="{F40D37FE-EB02-4028-851C-0F7ECC11EF67}" srcOrd="0" destOrd="0" presId="urn:microsoft.com/office/officeart/2005/8/layout/hChevron3"/>
    <dgm:cxn modelId="{DA30001E-A297-4609-A0F2-DC12033181F1}" srcId="{E15F75CB-97A2-482B-B76B-1767CC15B293}" destId="{9CD8D89C-F11C-49E6-A2FB-E7B927BB7BD0}" srcOrd="0" destOrd="0" parTransId="{532D137E-D473-433F-A5E0-36B290DC436B}" sibTransId="{BB05BFF5-B96F-4ECC-BF5E-8CAA3037F007}"/>
    <dgm:cxn modelId="{BE8C12A8-8F68-42C3-8C4C-A2FF575C61FA}" srcId="{E15F75CB-97A2-482B-B76B-1767CC15B293}" destId="{10A09E22-603F-402D-9ED0-62A2D6F47900}" srcOrd="3" destOrd="0" parTransId="{0CDA3F21-8B27-468F-A0C0-11BD6C1F979B}" sibTransId="{34C7A1A0-61E5-4EFA-BDDB-6E2EC6A3A8E5}"/>
    <dgm:cxn modelId="{26D220CD-ABD6-492D-B720-E4394C79347D}" type="presOf" srcId="{A44B8CBB-703D-4B71-9C07-E571F951DAC7}" destId="{704FBBD5-863D-4BFA-928C-777BF3C6E851}" srcOrd="0" destOrd="0" presId="urn:microsoft.com/office/officeart/2005/8/layout/hChevron3"/>
    <dgm:cxn modelId="{6BB56ABF-1EBD-47EA-85B1-BA53F195A810}" type="presParOf" srcId="{F40D37FE-EB02-4028-851C-0F7ECC11EF67}" destId="{1A7FBD8C-3744-4F3B-9468-DFF3D4E73CBC}" srcOrd="0" destOrd="0" presId="urn:microsoft.com/office/officeart/2005/8/layout/hChevron3"/>
    <dgm:cxn modelId="{1C83E56B-0B93-46D3-93A0-DB3BD6633513}" type="presParOf" srcId="{F40D37FE-EB02-4028-851C-0F7ECC11EF67}" destId="{99E3AA8A-684A-47F0-811C-5F2854811269}" srcOrd="1" destOrd="0" presId="urn:microsoft.com/office/officeart/2005/8/layout/hChevron3"/>
    <dgm:cxn modelId="{C40D56A2-C590-4F80-A576-0B222847A106}" type="presParOf" srcId="{F40D37FE-EB02-4028-851C-0F7ECC11EF67}" destId="{704FBBD5-863D-4BFA-928C-777BF3C6E851}" srcOrd="2" destOrd="0" presId="urn:microsoft.com/office/officeart/2005/8/layout/hChevron3"/>
    <dgm:cxn modelId="{5866E98B-5896-4F9E-A6E6-CD1BE4313DCA}" type="presParOf" srcId="{F40D37FE-EB02-4028-851C-0F7ECC11EF67}" destId="{B476A88D-E6C0-494F-82F4-193BF929AEA1}" srcOrd="3" destOrd="0" presId="urn:microsoft.com/office/officeart/2005/8/layout/hChevron3"/>
    <dgm:cxn modelId="{C219B0D6-4D3C-4595-AD67-0F888D1C84EE}" type="presParOf" srcId="{F40D37FE-EB02-4028-851C-0F7ECC11EF67}" destId="{B08D4ADD-F68E-40AF-B854-A0FCF3730120}" srcOrd="4" destOrd="0" presId="urn:microsoft.com/office/officeart/2005/8/layout/hChevron3"/>
    <dgm:cxn modelId="{CE1D97AE-657F-4AD5-A12A-77E0B3F7AC33}" type="presParOf" srcId="{F40D37FE-EB02-4028-851C-0F7ECC11EF67}" destId="{79FCBC7F-97C8-4F87-A0AF-0232E65A2238}" srcOrd="5" destOrd="0" presId="urn:microsoft.com/office/officeart/2005/8/layout/hChevron3"/>
    <dgm:cxn modelId="{58F70987-8CD5-414A-B623-E39E06E8EFAF}" type="presParOf" srcId="{F40D37FE-EB02-4028-851C-0F7ECC11EF67}" destId="{59862D6C-87AE-4215-9AFC-564114DB72FB}" srcOrd="6" destOrd="0" presId="urn:microsoft.com/office/officeart/2005/8/layout/hChevron3"/>
    <dgm:cxn modelId="{E65C6755-885D-42FC-87B1-E2CA4677CD1A}" type="presParOf" srcId="{F40D37FE-EB02-4028-851C-0F7ECC11EF67}" destId="{9A51FA60-52DD-41EA-A384-302D3E39F34A}" srcOrd="7" destOrd="0" presId="urn:microsoft.com/office/officeart/2005/8/layout/hChevron3"/>
    <dgm:cxn modelId="{FC057D81-8E54-4CC0-B2F3-E7DE6CEBFBCA}" type="presParOf" srcId="{F40D37FE-EB02-4028-851C-0F7ECC11EF67}" destId="{A036310F-DAE6-4760-B3F5-1AB630AA02BD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0585DC-F52D-4EF5-9608-9B7F3D959422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665896F-665B-40FA-9E81-57603C4AF3D9}" type="par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C9E4BBD6-B419-4CAE-A52C-167817D38C83}" type="sib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1A7FBD8C-3744-4F3B-9468-DFF3D4E73CBC}" type="pres">
      <dgm:prSet presAssocID="{9CD8D89C-F11C-49E6-A2FB-E7B927BB7BD0}" presName="parTxOnly" presStyleLbl="node1" presStyleIdx="0" presStyleCnt="5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704FBBD5-863D-4BFA-928C-777BF3C6E851}" type="pres">
      <dgm:prSet presAssocID="{A44B8CBB-703D-4B71-9C07-E571F951DAC7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B08D4ADD-F68E-40AF-B854-A0FCF3730120}" type="pres">
      <dgm:prSet presAssocID="{100585DC-F52D-4EF5-9608-9B7F3D95942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9FCBC7F-97C8-4F87-A0AF-0232E65A2238}" type="pres">
      <dgm:prSet presAssocID="{C9E4BBD6-B419-4CAE-A52C-167817D38C83}" presName="parSpace" presStyleCnt="0"/>
      <dgm:spPr/>
    </dgm:pt>
    <dgm:pt modelId="{59862D6C-87AE-4215-9AFC-564114DB72FB}" type="pres">
      <dgm:prSet presAssocID="{10A09E22-603F-402D-9ED0-62A2D6F47900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855ACC5-2097-4D41-8DD5-E70E15AEB29D}" srcId="{E15F75CB-97A2-482B-B76B-1767CC15B293}" destId="{F4BD5A33-D98A-4566-AFC7-F2E5E7E625FF}" srcOrd="4" destOrd="0" parTransId="{9C8F62CB-9AFE-4D2F-AB84-11DD4688380E}" sibTransId="{436489EF-0429-4E6D-9485-46B772707145}"/>
    <dgm:cxn modelId="{77951FA3-C50A-4FEB-93F3-DD113A555AB8}" srcId="{E15F75CB-97A2-482B-B76B-1767CC15B293}" destId="{A44B8CBB-703D-4B71-9C07-E571F951DAC7}" srcOrd="1" destOrd="0" parTransId="{2A0B2126-16E5-46D8-A795-A553334543F0}" sibTransId="{DC97B4FA-E65A-47C8-98D8-926B4DF61FE9}"/>
    <dgm:cxn modelId="{32C40BA4-ECE9-46FC-B766-5C5F4E5673A9}" type="presOf" srcId="{A44B8CBB-703D-4B71-9C07-E571F951DAC7}" destId="{704FBBD5-863D-4BFA-928C-777BF3C6E851}" srcOrd="0" destOrd="0" presId="urn:microsoft.com/office/officeart/2005/8/layout/hChevron3"/>
    <dgm:cxn modelId="{58D635B4-5C7C-4ABC-BCC4-C5C78A184AF4}" srcId="{E15F75CB-97A2-482B-B76B-1767CC15B293}" destId="{100585DC-F52D-4EF5-9608-9B7F3D959422}" srcOrd="2" destOrd="0" parTransId="{F665896F-665B-40FA-9E81-57603C4AF3D9}" sibTransId="{C9E4BBD6-B419-4CAE-A52C-167817D38C83}"/>
    <dgm:cxn modelId="{9963F95B-4AC0-40C0-82E2-BC835EED3121}" type="presOf" srcId="{10A09E22-603F-402D-9ED0-62A2D6F47900}" destId="{59862D6C-87AE-4215-9AFC-564114DB72FB}" srcOrd="0" destOrd="0" presId="urn:microsoft.com/office/officeart/2005/8/layout/hChevron3"/>
    <dgm:cxn modelId="{3D6F6281-6B67-4B48-91BE-729E2A2EA199}" type="presOf" srcId="{9CD8D89C-F11C-49E6-A2FB-E7B927BB7BD0}" destId="{1A7FBD8C-3744-4F3B-9468-DFF3D4E73CBC}" srcOrd="0" destOrd="0" presId="urn:microsoft.com/office/officeart/2005/8/layout/hChevron3"/>
    <dgm:cxn modelId="{8E590D89-0F19-47EB-948D-3F209A9DAD9F}" type="presOf" srcId="{F4BD5A33-D98A-4566-AFC7-F2E5E7E625FF}" destId="{A036310F-DAE6-4760-B3F5-1AB630AA02BD}" srcOrd="0" destOrd="0" presId="urn:microsoft.com/office/officeart/2005/8/layout/hChevron3"/>
    <dgm:cxn modelId="{644B1128-14A3-4C58-A3E8-BE1DD9EA37CF}" type="presOf" srcId="{E15F75CB-97A2-482B-B76B-1767CC15B293}" destId="{F40D37FE-EB02-4028-851C-0F7ECC11EF67}" srcOrd="0" destOrd="0" presId="urn:microsoft.com/office/officeart/2005/8/layout/hChevron3"/>
    <dgm:cxn modelId="{63ED6092-3033-4E60-81CE-E3210EBFF87D}" type="presOf" srcId="{100585DC-F52D-4EF5-9608-9B7F3D959422}" destId="{B08D4ADD-F68E-40AF-B854-A0FCF3730120}" srcOrd="0" destOrd="0" presId="urn:microsoft.com/office/officeart/2005/8/layout/hChevron3"/>
    <dgm:cxn modelId="{DA30001E-A297-4609-A0F2-DC12033181F1}" srcId="{E15F75CB-97A2-482B-B76B-1767CC15B293}" destId="{9CD8D89C-F11C-49E6-A2FB-E7B927BB7BD0}" srcOrd="0" destOrd="0" parTransId="{532D137E-D473-433F-A5E0-36B290DC436B}" sibTransId="{BB05BFF5-B96F-4ECC-BF5E-8CAA3037F007}"/>
    <dgm:cxn modelId="{BE8C12A8-8F68-42C3-8C4C-A2FF575C61FA}" srcId="{E15F75CB-97A2-482B-B76B-1767CC15B293}" destId="{10A09E22-603F-402D-9ED0-62A2D6F47900}" srcOrd="3" destOrd="0" parTransId="{0CDA3F21-8B27-468F-A0C0-11BD6C1F979B}" sibTransId="{34C7A1A0-61E5-4EFA-BDDB-6E2EC6A3A8E5}"/>
    <dgm:cxn modelId="{0DBA8DD2-9EEE-4E0F-B4C8-ABBCC4C0FBC1}" type="presParOf" srcId="{F40D37FE-EB02-4028-851C-0F7ECC11EF67}" destId="{1A7FBD8C-3744-4F3B-9468-DFF3D4E73CBC}" srcOrd="0" destOrd="0" presId="urn:microsoft.com/office/officeart/2005/8/layout/hChevron3"/>
    <dgm:cxn modelId="{87F3DE14-0CF4-40C1-859D-419BE86003C1}" type="presParOf" srcId="{F40D37FE-EB02-4028-851C-0F7ECC11EF67}" destId="{99E3AA8A-684A-47F0-811C-5F2854811269}" srcOrd="1" destOrd="0" presId="urn:microsoft.com/office/officeart/2005/8/layout/hChevron3"/>
    <dgm:cxn modelId="{49E5D10E-F301-4DF9-9FF7-3C3E5DF6B2CB}" type="presParOf" srcId="{F40D37FE-EB02-4028-851C-0F7ECC11EF67}" destId="{704FBBD5-863D-4BFA-928C-777BF3C6E851}" srcOrd="2" destOrd="0" presId="urn:microsoft.com/office/officeart/2005/8/layout/hChevron3"/>
    <dgm:cxn modelId="{AA03CE90-0789-49FD-BB0F-2BDCAFC77C8B}" type="presParOf" srcId="{F40D37FE-EB02-4028-851C-0F7ECC11EF67}" destId="{B476A88D-E6C0-494F-82F4-193BF929AEA1}" srcOrd="3" destOrd="0" presId="urn:microsoft.com/office/officeart/2005/8/layout/hChevron3"/>
    <dgm:cxn modelId="{6A448EC0-B5D9-4FAD-AEEF-A293D7C5E051}" type="presParOf" srcId="{F40D37FE-EB02-4028-851C-0F7ECC11EF67}" destId="{B08D4ADD-F68E-40AF-B854-A0FCF3730120}" srcOrd="4" destOrd="0" presId="urn:microsoft.com/office/officeart/2005/8/layout/hChevron3"/>
    <dgm:cxn modelId="{FA9A6A77-5AC8-44EB-9F7A-4765D7E8D5B1}" type="presParOf" srcId="{F40D37FE-EB02-4028-851C-0F7ECC11EF67}" destId="{79FCBC7F-97C8-4F87-A0AF-0232E65A2238}" srcOrd="5" destOrd="0" presId="urn:microsoft.com/office/officeart/2005/8/layout/hChevron3"/>
    <dgm:cxn modelId="{45EE3E72-39BD-4761-A8F8-388F9E4769DC}" type="presParOf" srcId="{F40D37FE-EB02-4028-851C-0F7ECC11EF67}" destId="{59862D6C-87AE-4215-9AFC-564114DB72FB}" srcOrd="6" destOrd="0" presId="urn:microsoft.com/office/officeart/2005/8/layout/hChevron3"/>
    <dgm:cxn modelId="{F6875B21-673C-4F7B-B0C7-38D935F43995}" type="presParOf" srcId="{F40D37FE-EB02-4028-851C-0F7ECC11EF67}" destId="{9A51FA60-52DD-41EA-A384-302D3E39F34A}" srcOrd="7" destOrd="0" presId="urn:microsoft.com/office/officeart/2005/8/layout/hChevron3"/>
    <dgm:cxn modelId="{448D3BD4-0694-4C83-A0CE-50649472E751}" type="presParOf" srcId="{F40D37FE-EB02-4028-851C-0F7ECC11EF67}" destId="{A036310F-DAE6-4760-B3F5-1AB630AA02BD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0585DC-F52D-4EF5-9608-9B7F3D959422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665896F-665B-40FA-9E81-57603C4AF3D9}" type="par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C9E4BBD6-B419-4CAE-A52C-167817D38C83}" type="sibTrans" cxnId="{58D635B4-5C7C-4ABC-BCC4-C5C78A184AF4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/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1A7FBD8C-3744-4F3B-9468-DFF3D4E73CBC}" type="pres">
      <dgm:prSet presAssocID="{9CD8D89C-F11C-49E6-A2FB-E7B927BB7BD0}" presName="parTxOnly" presStyleLbl="node1" presStyleIdx="0" presStyleCnt="5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704FBBD5-863D-4BFA-928C-777BF3C6E851}" type="pres">
      <dgm:prSet presAssocID="{A44B8CBB-703D-4B71-9C07-E571F951DAC7}" presName="parTxOnly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B08D4ADD-F68E-40AF-B854-A0FCF3730120}" type="pres">
      <dgm:prSet presAssocID="{100585DC-F52D-4EF5-9608-9B7F3D959422}" presName="parTxOnly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9FCBC7F-97C8-4F87-A0AF-0232E65A2238}" type="pres">
      <dgm:prSet presAssocID="{C9E4BBD6-B419-4CAE-A52C-167817D38C83}" presName="parSpace" presStyleCnt="0"/>
      <dgm:spPr/>
    </dgm:pt>
    <dgm:pt modelId="{59862D6C-87AE-4215-9AFC-564114DB72FB}" type="pres">
      <dgm:prSet presAssocID="{10A09E22-603F-402D-9ED0-62A2D6F47900}" presName="parTxOnly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855ACC5-2097-4D41-8DD5-E70E15AEB29D}" srcId="{E15F75CB-97A2-482B-B76B-1767CC15B293}" destId="{F4BD5A33-D98A-4566-AFC7-F2E5E7E625FF}" srcOrd="4" destOrd="0" parTransId="{9C8F62CB-9AFE-4D2F-AB84-11DD4688380E}" sibTransId="{436489EF-0429-4E6D-9485-46B772707145}"/>
    <dgm:cxn modelId="{77951FA3-C50A-4FEB-93F3-DD113A555AB8}" srcId="{E15F75CB-97A2-482B-B76B-1767CC15B293}" destId="{A44B8CBB-703D-4B71-9C07-E571F951DAC7}" srcOrd="1" destOrd="0" parTransId="{2A0B2126-16E5-46D8-A795-A553334543F0}" sibTransId="{DC97B4FA-E65A-47C8-98D8-926B4DF61FE9}"/>
    <dgm:cxn modelId="{B62FEECC-B5B1-49A0-9E56-073C77578DD2}" type="presOf" srcId="{9CD8D89C-F11C-49E6-A2FB-E7B927BB7BD0}" destId="{1A7FBD8C-3744-4F3B-9468-DFF3D4E73CBC}" srcOrd="0" destOrd="0" presId="urn:microsoft.com/office/officeart/2005/8/layout/hChevron3"/>
    <dgm:cxn modelId="{12503111-3756-4E17-A761-4C1B9740CB3C}" type="presOf" srcId="{E15F75CB-97A2-482B-B76B-1767CC15B293}" destId="{F40D37FE-EB02-4028-851C-0F7ECC11EF67}" srcOrd="0" destOrd="0" presId="urn:microsoft.com/office/officeart/2005/8/layout/hChevron3"/>
    <dgm:cxn modelId="{58D635B4-5C7C-4ABC-BCC4-C5C78A184AF4}" srcId="{E15F75CB-97A2-482B-B76B-1767CC15B293}" destId="{100585DC-F52D-4EF5-9608-9B7F3D959422}" srcOrd="2" destOrd="0" parTransId="{F665896F-665B-40FA-9E81-57603C4AF3D9}" sibTransId="{C9E4BBD6-B419-4CAE-A52C-167817D38C83}"/>
    <dgm:cxn modelId="{C5808AEE-A8B3-416F-ACFF-A18A1E59A43A}" type="presOf" srcId="{100585DC-F52D-4EF5-9608-9B7F3D959422}" destId="{B08D4ADD-F68E-40AF-B854-A0FCF3730120}" srcOrd="0" destOrd="0" presId="urn:microsoft.com/office/officeart/2005/8/layout/hChevron3"/>
    <dgm:cxn modelId="{53FC4C01-B7AA-4AC6-95B7-61E9358021AA}" type="presOf" srcId="{10A09E22-603F-402D-9ED0-62A2D6F47900}" destId="{59862D6C-87AE-4215-9AFC-564114DB72FB}" srcOrd="0" destOrd="0" presId="urn:microsoft.com/office/officeart/2005/8/layout/hChevron3"/>
    <dgm:cxn modelId="{DA30001E-A297-4609-A0F2-DC12033181F1}" srcId="{E15F75CB-97A2-482B-B76B-1767CC15B293}" destId="{9CD8D89C-F11C-49E6-A2FB-E7B927BB7BD0}" srcOrd="0" destOrd="0" parTransId="{532D137E-D473-433F-A5E0-36B290DC436B}" sibTransId="{BB05BFF5-B96F-4ECC-BF5E-8CAA3037F007}"/>
    <dgm:cxn modelId="{20473390-39E9-4730-818D-412D0BFE82A8}" type="presOf" srcId="{F4BD5A33-D98A-4566-AFC7-F2E5E7E625FF}" destId="{A036310F-DAE6-4760-B3F5-1AB630AA02BD}" srcOrd="0" destOrd="0" presId="urn:microsoft.com/office/officeart/2005/8/layout/hChevron3"/>
    <dgm:cxn modelId="{BE8C12A8-8F68-42C3-8C4C-A2FF575C61FA}" srcId="{E15F75CB-97A2-482B-B76B-1767CC15B293}" destId="{10A09E22-603F-402D-9ED0-62A2D6F47900}" srcOrd="3" destOrd="0" parTransId="{0CDA3F21-8B27-468F-A0C0-11BD6C1F979B}" sibTransId="{34C7A1A0-61E5-4EFA-BDDB-6E2EC6A3A8E5}"/>
    <dgm:cxn modelId="{919DA37D-1750-4413-8DA0-ADD756C6198F}" type="presOf" srcId="{A44B8CBB-703D-4B71-9C07-E571F951DAC7}" destId="{704FBBD5-863D-4BFA-928C-777BF3C6E851}" srcOrd="0" destOrd="0" presId="urn:microsoft.com/office/officeart/2005/8/layout/hChevron3"/>
    <dgm:cxn modelId="{1EDEB1E2-A7EF-4063-82F3-1BE76D4532D3}" type="presParOf" srcId="{F40D37FE-EB02-4028-851C-0F7ECC11EF67}" destId="{1A7FBD8C-3744-4F3B-9468-DFF3D4E73CBC}" srcOrd="0" destOrd="0" presId="urn:microsoft.com/office/officeart/2005/8/layout/hChevron3"/>
    <dgm:cxn modelId="{FA12FDDE-DD4E-499A-BDBB-426FFCD20A1E}" type="presParOf" srcId="{F40D37FE-EB02-4028-851C-0F7ECC11EF67}" destId="{99E3AA8A-684A-47F0-811C-5F2854811269}" srcOrd="1" destOrd="0" presId="urn:microsoft.com/office/officeart/2005/8/layout/hChevron3"/>
    <dgm:cxn modelId="{C7BF042A-0472-48D6-99E6-C1F1C53E2F1A}" type="presParOf" srcId="{F40D37FE-EB02-4028-851C-0F7ECC11EF67}" destId="{704FBBD5-863D-4BFA-928C-777BF3C6E851}" srcOrd="2" destOrd="0" presId="urn:microsoft.com/office/officeart/2005/8/layout/hChevron3"/>
    <dgm:cxn modelId="{F2028CB1-C3BA-4BA6-8C81-E7AEC7A422E2}" type="presParOf" srcId="{F40D37FE-EB02-4028-851C-0F7ECC11EF67}" destId="{B476A88D-E6C0-494F-82F4-193BF929AEA1}" srcOrd="3" destOrd="0" presId="urn:microsoft.com/office/officeart/2005/8/layout/hChevron3"/>
    <dgm:cxn modelId="{AB896FF6-AC80-488F-ADC4-CB7F4D3109C6}" type="presParOf" srcId="{F40D37FE-EB02-4028-851C-0F7ECC11EF67}" destId="{B08D4ADD-F68E-40AF-B854-A0FCF3730120}" srcOrd="4" destOrd="0" presId="urn:microsoft.com/office/officeart/2005/8/layout/hChevron3"/>
    <dgm:cxn modelId="{34F864D1-EDA0-4991-83B4-E0F9C02AD7D2}" type="presParOf" srcId="{F40D37FE-EB02-4028-851C-0F7ECC11EF67}" destId="{79FCBC7F-97C8-4F87-A0AF-0232E65A2238}" srcOrd="5" destOrd="0" presId="urn:microsoft.com/office/officeart/2005/8/layout/hChevron3"/>
    <dgm:cxn modelId="{43671645-D50A-414D-AED9-AE3B279041F4}" type="presParOf" srcId="{F40D37FE-EB02-4028-851C-0F7ECC11EF67}" destId="{59862D6C-87AE-4215-9AFC-564114DB72FB}" srcOrd="6" destOrd="0" presId="urn:microsoft.com/office/officeart/2005/8/layout/hChevron3"/>
    <dgm:cxn modelId="{3A0FF89A-F145-4908-B47A-71CDE8FB6BAA}" type="presParOf" srcId="{F40D37FE-EB02-4028-851C-0F7ECC11EF67}" destId="{9A51FA60-52DD-41EA-A384-302D3E39F34A}" srcOrd="7" destOrd="0" presId="urn:microsoft.com/office/officeart/2005/8/layout/hChevron3"/>
    <dgm:cxn modelId="{3D38AA7E-09F3-4327-B549-5841CC85B15E}" type="presParOf" srcId="{F40D37FE-EB02-4028-851C-0F7ECC11EF67}" destId="{A036310F-DAE6-4760-B3F5-1AB630AA02BD}" srcOrd="8" destOrd="0" presId="urn:microsoft.com/office/officeart/2005/8/layout/hChevron3"/>
  </dgm:cxnLst>
  <dgm:bg>
    <a:effectLst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1A7FBD8C-3744-4F3B-9468-DFF3D4E73CBC}" type="pres">
      <dgm:prSet presAssocID="{9CD8D89C-F11C-49E6-A2FB-E7B927BB7BD0}" presName="parTxOnly" presStyleLbl="node1" presStyleIdx="0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704FBBD5-863D-4BFA-928C-777BF3C6E851}" type="pres">
      <dgm:prSet presAssocID="{A44B8CBB-703D-4B71-9C07-E571F951DAC7}" presName="parTxOnly" presStyleLbl="node1" presStyleIdx="1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59862D6C-87AE-4215-9AFC-564114DB72FB}" type="pres">
      <dgm:prSet presAssocID="{10A09E22-603F-402D-9ED0-62A2D6F47900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F6D5B082-D96A-43C4-A038-7880D675F98D}" type="presOf" srcId="{F4BD5A33-D98A-4566-AFC7-F2E5E7E625FF}" destId="{A036310F-DAE6-4760-B3F5-1AB630AA02BD}" srcOrd="0" destOrd="0" presId="urn:microsoft.com/office/officeart/2005/8/layout/hChevron3"/>
    <dgm:cxn modelId="{569DB05A-C9E0-4C2C-ABCB-4C083F9A75FF}" type="presOf" srcId="{A44B8CBB-703D-4B71-9C07-E571F951DAC7}" destId="{704FBBD5-863D-4BFA-928C-777BF3C6E851}" srcOrd="0" destOrd="0" presId="urn:microsoft.com/office/officeart/2005/8/layout/hChevron3"/>
    <dgm:cxn modelId="{BE8C12A8-8F68-42C3-8C4C-A2FF575C61FA}" srcId="{E15F75CB-97A2-482B-B76B-1767CC15B293}" destId="{10A09E22-603F-402D-9ED0-62A2D6F47900}" srcOrd="2" destOrd="0" parTransId="{0CDA3F21-8B27-468F-A0C0-11BD6C1F979B}" sibTransId="{34C7A1A0-61E5-4EFA-BDDB-6E2EC6A3A8E5}"/>
    <dgm:cxn modelId="{A3ADC180-EC6C-4471-B5D9-C6CB651CA104}" type="presOf" srcId="{9CD8D89C-F11C-49E6-A2FB-E7B927BB7BD0}" destId="{1A7FBD8C-3744-4F3B-9468-DFF3D4E73CBC}" srcOrd="0" destOrd="0" presId="urn:microsoft.com/office/officeart/2005/8/layout/hChevron3"/>
    <dgm:cxn modelId="{DA30001E-A297-4609-A0F2-DC12033181F1}" srcId="{E15F75CB-97A2-482B-B76B-1767CC15B293}" destId="{9CD8D89C-F11C-49E6-A2FB-E7B927BB7BD0}" srcOrd="0" destOrd="0" parTransId="{532D137E-D473-433F-A5E0-36B290DC436B}" sibTransId="{BB05BFF5-B96F-4ECC-BF5E-8CAA3037F007}"/>
    <dgm:cxn modelId="{B40323CD-853D-4A6F-888B-DF847D1C6DA8}" type="presOf" srcId="{10A09E22-603F-402D-9ED0-62A2D6F47900}" destId="{59862D6C-87AE-4215-9AFC-564114DB72FB}" srcOrd="0" destOrd="0" presId="urn:microsoft.com/office/officeart/2005/8/layout/hChevron3"/>
    <dgm:cxn modelId="{77951FA3-C50A-4FEB-93F3-DD113A555AB8}" srcId="{E15F75CB-97A2-482B-B76B-1767CC15B293}" destId="{A44B8CBB-703D-4B71-9C07-E571F951DAC7}" srcOrd="1" destOrd="0" parTransId="{2A0B2126-16E5-46D8-A795-A553334543F0}" sibTransId="{DC97B4FA-E65A-47C8-98D8-926B4DF61FE9}"/>
    <dgm:cxn modelId="{57EA7E38-5F81-4D3D-99C1-623FDC374C70}" type="presOf" srcId="{E15F75CB-97A2-482B-B76B-1767CC15B293}" destId="{F40D37FE-EB02-4028-851C-0F7ECC11EF67}" srcOrd="0" destOrd="0" presId="urn:microsoft.com/office/officeart/2005/8/layout/hChevron3"/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88267106-D12E-4CF3-B054-CA81EEE8CDC3}" type="presParOf" srcId="{F40D37FE-EB02-4028-851C-0F7ECC11EF67}" destId="{1A7FBD8C-3744-4F3B-9468-DFF3D4E73CBC}" srcOrd="0" destOrd="0" presId="urn:microsoft.com/office/officeart/2005/8/layout/hChevron3"/>
    <dgm:cxn modelId="{D72899AD-8C3C-456D-B4BA-9FB7AFF80016}" type="presParOf" srcId="{F40D37FE-EB02-4028-851C-0F7ECC11EF67}" destId="{99E3AA8A-684A-47F0-811C-5F2854811269}" srcOrd="1" destOrd="0" presId="urn:microsoft.com/office/officeart/2005/8/layout/hChevron3"/>
    <dgm:cxn modelId="{02543F6F-05CE-47DD-BAA8-7E9D8667176E}" type="presParOf" srcId="{F40D37FE-EB02-4028-851C-0F7ECC11EF67}" destId="{704FBBD5-863D-4BFA-928C-777BF3C6E851}" srcOrd="2" destOrd="0" presId="urn:microsoft.com/office/officeart/2005/8/layout/hChevron3"/>
    <dgm:cxn modelId="{42B193AB-7EBE-44B4-ACED-59A8A753A508}" type="presParOf" srcId="{F40D37FE-EB02-4028-851C-0F7ECC11EF67}" destId="{B476A88D-E6C0-494F-82F4-193BF929AEA1}" srcOrd="3" destOrd="0" presId="urn:microsoft.com/office/officeart/2005/8/layout/hChevron3"/>
    <dgm:cxn modelId="{42F1C780-F808-4AA2-9668-B029FFD3D63B}" type="presParOf" srcId="{F40D37FE-EB02-4028-851C-0F7ECC11EF67}" destId="{59862D6C-87AE-4215-9AFC-564114DB72FB}" srcOrd="4" destOrd="0" presId="urn:microsoft.com/office/officeart/2005/8/layout/hChevron3"/>
    <dgm:cxn modelId="{7B3C5FF6-3437-4788-8513-34D6A76A9FC2}" type="presParOf" srcId="{F40D37FE-EB02-4028-851C-0F7ECC11EF67}" destId="{9A51FA60-52DD-41EA-A384-302D3E39F34A}" srcOrd="5" destOrd="0" presId="urn:microsoft.com/office/officeart/2005/8/layout/hChevron3"/>
    <dgm:cxn modelId="{599BE37B-4850-4CD9-8AA0-8A9D93854712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1A7FBD8C-3744-4F3B-9468-DFF3D4E73CBC}" type="pres">
      <dgm:prSet presAssocID="{9CD8D89C-F11C-49E6-A2FB-E7B927BB7BD0}" presName="parTxOnly" presStyleLbl="node1" presStyleIdx="0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704FBBD5-863D-4BFA-928C-777BF3C6E851}" type="pres">
      <dgm:prSet presAssocID="{A44B8CBB-703D-4B71-9C07-E571F951DAC7}" presName="parTxOnly" presStyleLbl="node1" presStyleIdx="1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59862D6C-87AE-4215-9AFC-564114DB72FB}" type="pres">
      <dgm:prSet presAssocID="{10A09E22-603F-402D-9ED0-62A2D6F47900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E7F13952-0E3E-4C8A-9450-C0FE395D70D4}" type="presOf" srcId="{9CD8D89C-F11C-49E6-A2FB-E7B927BB7BD0}" destId="{1A7FBD8C-3744-4F3B-9468-DFF3D4E73CBC}" srcOrd="0" destOrd="0" presId="urn:microsoft.com/office/officeart/2005/8/layout/hChevron3"/>
    <dgm:cxn modelId="{28152225-1669-4FF9-99B8-F3B6CAFE051D}" type="presOf" srcId="{10A09E22-603F-402D-9ED0-62A2D6F47900}" destId="{59862D6C-87AE-4215-9AFC-564114DB72FB}" srcOrd="0" destOrd="0" presId="urn:microsoft.com/office/officeart/2005/8/layout/hChevron3"/>
    <dgm:cxn modelId="{2CA8E6A5-468D-4801-8CB3-4AB2EFEF700F}" type="presOf" srcId="{E15F75CB-97A2-482B-B76B-1767CC15B293}" destId="{F40D37FE-EB02-4028-851C-0F7ECC11EF67}" srcOrd="0" destOrd="0" presId="urn:microsoft.com/office/officeart/2005/8/layout/hChevron3"/>
    <dgm:cxn modelId="{23696FC3-7C41-4E65-9677-1AB2FB3F1034}" type="presOf" srcId="{F4BD5A33-D98A-4566-AFC7-F2E5E7E625FF}" destId="{A036310F-DAE6-4760-B3F5-1AB630AA02BD}" srcOrd="0" destOrd="0" presId="urn:microsoft.com/office/officeart/2005/8/layout/hChevron3"/>
    <dgm:cxn modelId="{BE8C12A8-8F68-42C3-8C4C-A2FF575C61FA}" srcId="{E15F75CB-97A2-482B-B76B-1767CC15B293}" destId="{10A09E22-603F-402D-9ED0-62A2D6F47900}" srcOrd="2" destOrd="0" parTransId="{0CDA3F21-8B27-468F-A0C0-11BD6C1F979B}" sibTransId="{34C7A1A0-61E5-4EFA-BDDB-6E2EC6A3A8E5}"/>
    <dgm:cxn modelId="{399064BB-58DD-4CE9-82F7-1B138E120C1C}" type="presOf" srcId="{A44B8CBB-703D-4B71-9C07-E571F951DAC7}" destId="{704FBBD5-863D-4BFA-928C-777BF3C6E851}" srcOrd="0" destOrd="0" presId="urn:microsoft.com/office/officeart/2005/8/layout/hChevron3"/>
    <dgm:cxn modelId="{DA30001E-A297-4609-A0F2-DC12033181F1}" srcId="{E15F75CB-97A2-482B-B76B-1767CC15B293}" destId="{9CD8D89C-F11C-49E6-A2FB-E7B927BB7BD0}" srcOrd="0" destOrd="0" parTransId="{532D137E-D473-433F-A5E0-36B290DC436B}" sibTransId="{BB05BFF5-B96F-4ECC-BF5E-8CAA3037F007}"/>
    <dgm:cxn modelId="{77951FA3-C50A-4FEB-93F3-DD113A555AB8}" srcId="{E15F75CB-97A2-482B-B76B-1767CC15B293}" destId="{A44B8CBB-703D-4B71-9C07-E571F951DAC7}" srcOrd="1" destOrd="0" parTransId="{2A0B2126-16E5-46D8-A795-A553334543F0}" sibTransId="{DC97B4FA-E65A-47C8-98D8-926B4DF61FE9}"/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C86E07A2-975B-440D-81B2-E0FEC8E5D4BD}" type="presParOf" srcId="{F40D37FE-EB02-4028-851C-0F7ECC11EF67}" destId="{1A7FBD8C-3744-4F3B-9468-DFF3D4E73CBC}" srcOrd="0" destOrd="0" presId="urn:microsoft.com/office/officeart/2005/8/layout/hChevron3"/>
    <dgm:cxn modelId="{ECA78455-5C38-431E-8C95-462E63A0DB8F}" type="presParOf" srcId="{F40D37FE-EB02-4028-851C-0F7ECC11EF67}" destId="{99E3AA8A-684A-47F0-811C-5F2854811269}" srcOrd="1" destOrd="0" presId="urn:microsoft.com/office/officeart/2005/8/layout/hChevron3"/>
    <dgm:cxn modelId="{A3196B91-C331-4907-8683-545965377A20}" type="presParOf" srcId="{F40D37FE-EB02-4028-851C-0F7ECC11EF67}" destId="{704FBBD5-863D-4BFA-928C-777BF3C6E851}" srcOrd="2" destOrd="0" presId="urn:microsoft.com/office/officeart/2005/8/layout/hChevron3"/>
    <dgm:cxn modelId="{E9CAD532-FA76-4521-928B-C99CBD21E2F1}" type="presParOf" srcId="{F40D37FE-EB02-4028-851C-0F7ECC11EF67}" destId="{B476A88D-E6C0-494F-82F4-193BF929AEA1}" srcOrd="3" destOrd="0" presId="urn:microsoft.com/office/officeart/2005/8/layout/hChevron3"/>
    <dgm:cxn modelId="{65703B9D-984C-4E82-B67F-08FF897DF78E}" type="presParOf" srcId="{F40D37FE-EB02-4028-851C-0F7ECC11EF67}" destId="{59862D6C-87AE-4215-9AFC-564114DB72FB}" srcOrd="4" destOrd="0" presId="urn:microsoft.com/office/officeart/2005/8/layout/hChevron3"/>
    <dgm:cxn modelId="{CCD56E6B-5794-49DF-975F-2CA1B928B3EE}" type="presParOf" srcId="{F40D37FE-EB02-4028-851C-0F7ECC11EF67}" destId="{9A51FA60-52DD-41EA-A384-302D3E39F34A}" srcOrd="5" destOrd="0" presId="urn:microsoft.com/office/officeart/2005/8/layout/hChevron3"/>
    <dgm:cxn modelId="{226D5579-C2CE-4484-9D23-77ADF35887F3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704FBBD5-863D-4BFA-928C-777BF3C6E851}" type="pres">
      <dgm:prSet presAssocID="{A44B8CBB-703D-4B71-9C07-E571F951DAC7}" presName="parTxOnly" presStyleLbl="node1" presStyleIdx="0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1A7FBD8C-3744-4F3B-9468-DFF3D4E73CBC}" type="pres">
      <dgm:prSet presAssocID="{9CD8D89C-F11C-49E6-A2FB-E7B927BB7BD0}" presName="parTxOnly" presStyleLbl="node1" presStyleIdx="1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59862D6C-87AE-4215-9AFC-564114DB72FB}" type="pres">
      <dgm:prSet presAssocID="{10A09E22-603F-402D-9ED0-62A2D6F47900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84CDD286-EA93-4200-BC0B-C4206D74BE7F}" type="presOf" srcId="{A44B8CBB-703D-4B71-9C07-E571F951DAC7}" destId="{704FBBD5-863D-4BFA-928C-777BF3C6E851}" srcOrd="0" destOrd="0" presId="urn:microsoft.com/office/officeart/2005/8/layout/hChevron3"/>
    <dgm:cxn modelId="{1B7E2C12-C585-4302-8F00-1A1935825D6D}" type="presOf" srcId="{10A09E22-603F-402D-9ED0-62A2D6F47900}" destId="{59862D6C-87AE-4215-9AFC-564114DB72FB}" srcOrd="0" destOrd="0" presId="urn:microsoft.com/office/officeart/2005/8/layout/hChevron3"/>
    <dgm:cxn modelId="{BE8C12A8-8F68-42C3-8C4C-A2FF575C61FA}" srcId="{E15F75CB-97A2-482B-B76B-1767CC15B293}" destId="{10A09E22-603F-402D-9ED0-62A2D6F47900}" srcOrd="2" destOrd="0" parTransId="{0CDA3F21-8B27-468F-A0C0-11BD6C1F979B}" sibTransId="{34C7A1A0-61E5-4EFA-BDDB-6E2EC6A3A8E5}"/>
    <dgm:cxn modelId="{0F6FED64-B74F-41C2-8C9B-176840282DC7}" type="presOf" srcId="{F4BD5A33-D98A-4566-AFC7-F2E5E7E625FF}" destId="{A036310F-DAE6-4760-B3F5-1AB630AA02BD}" srcOrd="0" destOrd="0" presId="urn:microsoft.com/office/officeart/2005/8/layout/hChevron3"/>
    <dgm:cxn modelId="{0EAE9841-F0AA-40A1-8F7D-2134292AC7A2}" type="presOf" srcId="{E15F75CB-97A2-482B-B76B-1767CC15B293}" destId="{F40D37FE-EB02-4028-851C-0F7ECC11EF67}" srcOrd="0" destOrd="0" presId="urn:microsoft.com/office/officeart/2005/8/layout/hChevron3"/>
    <dgm:cxn modelId="{DA30001E-A297-4609-A0F2-DC12033181F1}" srcId="{E15F75CB-97A2-482B-B76B-1767CC15B293}" destId="{9CD8D89C-F11C-49E6-A2FB-E7B927BB7BD0}" srcOrd="1" destOrd="0" parTransId="{532D137E-D473-433F-A5E0-36B290DC436B}" sibTransId="{BB05BFF5-B96F-4ECC-BF5E-8CAA3037F007}"/>
    <dgm:cxn modelId="{77951FA3-C50A-4FEB-93F3-DD113A555AB8}" srcId="{E15F75CB-97A2-482B-B76B-1767CC15B293}" destId="{A44B8CBB-703D-4B71-9C07-E571F951DAC7}" srcOrd="0" destOrd="0" parTransId="{2A0B2126-16E5-46D8-A795-A553334543F0}" sibTransId="{DC97B4FA-E65A-47C8-98D8-926B4DF61FE9}"/>
    <dgm:cxn modelId="{8735E650-FD47-44D6-BF7F-E84240C0A6C6}" type="presOf" srcId="{9CD8D89C-F11C-49E6-A2FB-E7B927BB7BD0}" destId="{1A7FBD8C-3744-4F3B-9468-DFF3D4E73CBC}" srcOrd="0" destOrd="0" presId="urn:microsoft.com/office/officeart/2005/8/layout/hChevron3"/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680D0A78-8775-406A-8FD4-B3E2246FD680}" type="presParOf" srcId="{F40D37FE-EB02-4028-851C-0F7ECC11EF67}" destId="{704FBBD5-863D-4BFA-928C-777BF3C6E851}" srcOrd="0" destOrd="0" presId="urn:microsoft.com/office/officeart/2005/8/layout/hChevron3"/>
    <dgm:cxn modelId="{58954F2C-413D-4528-B834-FA8AE94FF029}" type="presParOf" srcId="{F40D37FE-EB02-4028-851C-0F7ECC11EF67}" destId="{B476A88D-E6C0-494F-82F4-193BF929AEA1}" srcOrd="1" destOrd="0" presId="urn:microsoft.com/office/officeart/2005/8/layout/hChevron3"/>
    <dgm:cxn modelId="{535C2AD7-123C-41E3-A499-13895A0A6CC5}" type="presParOf" srcId="{F40D37FE-EB02-4028-851C-0F7ECC11EF67}" destId="{1A7FBD8C-3744-4F3B-9468-DFF3D4E73CBC}" srcOrd="2" destOrd="0" presId="urn:microsoft.com/office/officeart/2005/8/layout/hChevron3"/>
    <dgm:cxn modelId="{C291872E-B4C2-4215-823F-E49C171DC1FC}" type="presParOf" srcId="{F40D37FE-EB02-4028-851C-0F7ECC11EF67}" destId="{99E3AA8A-684A-47F0-811C-5F2854811269}" srcOrd="3" destOrd="0" presId="urn:microsoft.com/office/officeart/2005/8/layout/hChevron3"/>
    <dgm:cxn modelId="{AECBE214-4C1B-404D-9F5C-E0FA9BE6874D}" type="presParOf" srcId="{F40D37FE-EB02-4028-851C-0F7ECC11EF67}" destId="{59862D6C-87AE-4215-9AFC-564114DB72FB}" srcOrd="4" destOrd="0" presId="urn:microsoft.com/office/officeart/2005/8/layout/hChevron3"/>
    <dgm:cxn modelId="{D483895F-BD0C-4D9B-AFF0-48C0B8D35840}" type="presParOf" srcId="{F40D37FE-EB02-4028-851C-0F7ECC11EF67}" destId="{9A51FA60-52DD-41EA-A384-302D3E39F34A}" srcOrd="5" destOrd="0" presId="urn:microsoft.com/office/officeart/2005/8/layout/hChevron3"/>
    <dgm:cxn modelId="{A64896BE-A40B-45BC-83E3-B354A49BE569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704FBBD5-863D-4BFA-928C-777BF3C6E851}" type="pres">
      <dgm:prSet presAssocID="{A44B8CBB-703D-4B71-9C07-E571F951DAC7}" presName="parTxOnly" presStyleLbl="node1" presStyleIdx="0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1A7FBD8C-3744-4F3B-9468-DFF3D4E73CBC}" type="pres">
      <dgm:prSet presAssocID="{9CD8D89C-F11C-49E6-A2FB-E7B927BB7BD0}" presName="parTxOnly" presStyleLbl="node1" presStyleIdx="1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59862D6C-87AE-4215-9AFC-564114DB72FB}" type="pres">
      <dgm:prSet presAssocID="{10A09E22-603F-402D-9ED0-62A2D6F47900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440B788-FFBE-43E1-9D17-370D8DF9FE8D}" type="presOf" srcId="{9CD8D89C-F11C-49E6-A2FB-E7B927BB7BD0}" destId="{1A7FBD8C-3744-4F3B-9468-DFF3D4E73CBC}" srcOrd="0" destOrd="0" presId="urn:microsoft.com/office/officeart/2005/8/layout/hChevron3"/>
    <dgm:cxn modelId="{38D74BD3-A797-46FC-812C-070CC2684064}" type="presOf" srcId="{F4BD5A33-D98A-4566-AFC7-F2E5E7E625FF}" destId="{A036310F-DAE6-4760-B3F5-1AB630AA02BD}" srcOrd="0" destOrd="0" presId="urn:microsoft.com/office/officeart/2005/8/layout/hChevron3"/>
    <dgm:cxn modelId="{933F3F84-ADDC-40D0-84E1-0B1027D4B4A3}" type="presOf" srcId="{10A09E22-603F-402D-9ED0-62A2D6F47900}" destId="{59862D6C-87AE-4215-9AFC-564114DB72FB}" srcOrd="0" destOrd="0" presId="urn:microsoft.com/office/officeart/2005/8/layout/hChevron3"/>
    <dgm:cxn modelId="{BE8C12A8-8F68-42C3-8C4C-A2FF575C61FA}" srcId="{E15F75CB-97A2-482B-B76B-1767CC15B293}" destId="{10A09E22-603F-402D-9ED0-62A2D6F47900}" srcOrd="2" destOrd="0" parTransId="{0CDA3F21-8B27-468F-A0C0-11BD6C1F979B}" sibTransId="{34C7A1A0-61E5-4EFA-BDDB-6E2EC6A3A8E5}"/>
    <dgm:cxn modelId="{8BF3BD17-5809-4183-9907-336376E8703A}" type="presOf" srcId="{A44B8CBB-703D-4B71-9C07-E571F951DAC7}" destId="{704FBBD5-863D-4BFA-928C-777BF3C6E851}" srcOrd="0" destOrd="0" presId="urn:microsoft.com/office/officeart/2005/8/layout/hChevron3"/>
    <dgm:cxn modelId="{D6A86E42-694A-4CC8-B69F-F8BE44CF65CE}" type="presOf" srcId="{E15F75CB-97A2-482B-B76B-1767CC15B293}" destId="{F40D37FE-EB02-4028-851C-0F7ECC11EF67}" srcOrd="0" destOrd="0" presId="urn:microsoft.com/office/officeart/2005/8/layout/hChevron3"/>
    <dgm:cxn modelId="{DA30001E-A297-4609-A0F2-DC12033181F1}" srcId="{E15F75CB-97A2-482B-B76B-1767CC15B293}" destId="{9CD8D89C-F11C-49E6-A2FB-E7B927BB7BD0}" srcOrd="1" destOrd="0" parTransId="{532D137E-D473-433F-A5E0-36B290DC436B}" sibTransId="{BB05BFF5-B96F-4ECC-BF5E-8CAA3037F007}"/>
    <dgm:cxn modelId="{77951FA3-C50A-4FEB-93F3-DD113A555AB8}" srcId="{E15F75CB-97A2-482B-B76B-1767CC15B293}" destId="{A44B8CBB-703D-4B71-9C07-E571F951DAC7}" srcOrd="0" destOrd="0" parTransId="{2A0B2126-16E5-46D8-A795-A553334543F0}" sibTransId="{DC97B4FA-E65A-47C8-98D8-926B4DF61FE9}"/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37EA96F9-7C56-4E9E-91CC-B950C7797D30}" type="presParOf" srcId="{F40D37FE-EB02-4028-851C-0F7ECC11EF67}" destId="{704FBBD5-863D-4BFA-928C-777BF3C6E851}" srcOrd="0" destOrd="0" presId="urn:microsoft.com/office/officeart/2005/8/layout/hChevron3"/>
    <dgm:cxn modelId="{9C250AA5-6F8A-4E5E-B9B8-18F83C9851CA}" type="presParOf" srcId="{F40D37FE-EB02-4028-851C-0F7ECC11EF67}" destId="{B476A88D-E6C0-494F-82F4-193BF929AEA1}" srcOrd="1" destOrd="0" presId="urn:microsoft.com/office/officeart/2005/8/layout/hChevron3"/>
    <dgm:cxn modelId="{014D38FA-4AD9-42C2-9EA3-09FBC82AAFDD}" type="presParOf" srcId="{F40D37FE-EB02-4028-851C-0F7ECC11EF67}" destId="{1A7FBD8C-3744-4F3B-9468-DFF3D4E73CBC}" srcOrd="2" destOrd="0" presId="urn:microsoft.com/office/officeart/2005/8/layout/hChevron3"/>
    <dgm:cxn modelId="{F761C013-DAC8-401D-867F-AA7130FAFF48}" type="presParOf" srcId="{F40D37FE-EB02-4028-851C-0F7ECC11EF67}" destId="{99E3AA8A-684A-47F0-811C-5F2854811269}" srcOrd="3" destOrd="0" presId="urn:microsoft.com/office/officeart/2005/8/layout/hChevron3"/>
    <dgm:cxn modelId="{BC9270E3-2891-41C9-8036-60A7B53BA4E4}" type="presParOf" srcId="{F40D37FE-EB02-4028-851C-0F7ECC11EF67}" destId="{59862D6C-87AE-4215-9AFC-564114DB72FB}" srcOrd="4" destOrd="0" presId="urn:microsoft.com/office/officeart/2005/8/layout/hChevron3"/>
    <dgm:cxn modelId="{AB5D09FA-8B5F-47B2-A020-AD03325205D0}" type="presParOf" srcId="{F40D37FE-EB02-4028-851C-0F7ECC11EF67}" destId="{9A51FA60-52DD-41EA-A384-302D3E39F34A}" srcOrd="5" destOrd="0" presId="urn:microsoft.com/office/officeart/2005/8/layout/hChevron3"/>
    <dgm:cxn modelId="{0FA2A128-4F6A-4A12-845B-06CC6A26A499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704FBBD5-863D-4BFA-928C-777BF3C6E851}" type="pres">
      <dgm:prSet presAssocID="{A44B8CBB-703D-4B71-9C07-E571F951DAC7}" presName="parTxOnly" presStyleLbl="node1" presStyleIdx="0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1A7FBD8C-3744-4F3B-9468-DFF3D4E73CBC}" type="pres">
      <dgm:prSet presAssocID="{9CD8D89C-F11C-49E6-A2FB-E7B927BB7BD0}" presName="parTxOnly" presStyleLbl="node1" presStyleIdx="1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59862D6C-87AE-4215-9AFC-564114DB72FB}" type="pres">
      <dgm:prSet presAssocID="{10A09E22-603F-402D-9ED0-62A2D6F47900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95AD6E5D-4D54-4804-BCDF-CE2E18E684F1}" type="presOf" srcId="{10A09E22-603F-402D-9ED0-62A2D6F47900}" destId="{59862D6C-87AE-4215-9AFC-564114DB72FB}" srcOrd="0" destOrd="0" presId="urn:microsoft.com/office/officeart/2005/8/layout/hChevron3"/>
    <dgm:cxn modelId="{A6B555B8-7466-4514-8AC6-B686BBBABDF0}" type="presOf" srcId="{9CD8D89C-F11C-49E6-A2FB-E7B927BB7BD0}" destId="{1A7FBD8C-3744-4F3B-9468-DFF3D4E73CBC}" srcOrd="0" destOrd="0" presId="urn:microsoft.com/office/officeart/2005/8/layout/hChevron3"/>
    <dgm:cxn modelId="{BE8C12A8-8F68-42C3-8C4C-A2FF575C61FA}" srcId="{E15F75CB-97A2-482B-B76B-1767CC15B293}" destId="{10A09E22-603F-402D-9ED0-62A2D6F47900}" srcOrd="2" destOrd="0" parTransId="{0CDA3F21-8B27-468F-A0C0-11BD6C1F979B}" sibTransId="{34C7A1A0-61E5-4EFA-BDDB-6E2EC6A3A8E5}"/>
    <dgm:cxn modelId="{4D738AF0-A1E3-4791-912B-70C02BE122E9}" type="presOf" srcId="{A44B8CBB-703D-4B71-9C07-E571F951DAC7}" destId="{704FBBD5-863D-4BFA-928C-777BF3C6E851}" srcOrd="0" destOrd="0" presId="urn:microsoft.com/office/officeart/2005/8/layout/hChevron3"/>
    <dgm:cxn modelId="{7879E765-DED2-4023-B081-3CC57151DED3}" type="presOf" srcId="{E15F75CB-97A2-482B-B76B-1767CC15B293}" destId="{F40D37FE-EB02-4028-851C-0F7ECC11EF67}" srcOrd="0" destOrd="0" presId="urn:microsoft.com/office/officeart/2005/8/layout/hChevron3"/>
    <dgm:cxn modelId="{DA30001E-A297-4609-A0F2-DC12033181F1}" srcId="{E15F75CB-97A2-482B-B76B-1767CC15B293}" destId="{9CD8D89C-F11C-49E6-A2FB-E7B927BB7BD0}" srcOrd="1" destOrd="0" parTransId="{532D137E-D473-433F-A5E0-36B290DC436B}" sibTransId="{BB05BFF5-B96F-4ECC-BF5E-8CAA3037F007}"/>
    <dgm:cxn modelId="{77951FA3-C50A-4FEB-93F3-DD113A555AB8}" srcId="{E15F75CB-97A2-482B-B76B-1767CC15B293}" destId="{A44B8CBB-703D-4B71-9C07-E571F951DAC7}" srcOrd="0" destOrd="0" parTransId="{2A0B2126-16E5-46D8-A795-A553334543F0}" sibTransId="{DC97B4FA-E65A-47C8-98D8-926B4DF61FE9}"/>
    <dgm:cxn modelId="{E7B39D0B-A35F-40B1-BF99-119453AB2EDF}" type="presOf" srcId="{F4BD5A33-D98A-4566-AFC7-F2E5E7E625FF}" destId="{A036310F-DAE6-4760-B3F5-1AB630AA02BD}" srcOrd="0" destOrd="0" presId="urn:microsoft.com/office/officeart/2005/8/layout/hChevron3"/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66D7E0E6-89CB-4253-9D13-AEC7067E3381}" type="presParOf" srcId="{F40D37FE-EB02-4028-851C-0F7ECC11EF67}" destId="{704FBBD5-863D-4BFA-928C-777BF3C6E851}" srcOrd="0" destOrd="0" presId="urn:microsoft.com/office/officeart/2005/8/layout/hChevron3"/>
    <dgm:cxn modelId="{E325AC68-02A1-4032-901A-BD7E2546B0FD}" type="presParOf" srcId="{F40D37FE-EB02-4028-851C-0F7ECC11EF67}" destId="{B476A88D-E6C0-494F-82F4-193BF929AEA1}" srcOrd="1" destOrd="0" presId="urn:microsoft.com/office/officeart/2005/8/layout/hChevron3"/>
    <dgm:cxn modelId="{8A4A44DB-0D8D-4DCE-B9F8-90938C0C404D}" type="presParOf" srcId="{F40D37FE-EB02-4028-851C-0F7ECC11EF67}" destId="{1A7FBD8C-3744-4F3B-9468-DFF3D4E73CBC}" srcOrd="2" destOrd="0" presId="urn:microsoft.com/office/officeart/2005/8/layout/hChevron3"/>
    <dgm:cxn modelId="{76C4FCFF-3C32-4C4D-818C-AA7EE96C6316}" type="presParOf" srcId="{F40D37FE-EB02-4028-851C-0F7ECC11EF67}" destId="{99E3AA8A-684A-47F0-811C-5F2854811269}" srcOrd="3" destOrd="0" presId="urn:microsoft.com/office/officeart/2005/8/layout/hChevron3"/>
    <dgm:cxn modelId="{9821B1D3-E037-41BD-A161-42440782CE26}" type="presParOf" srcId="{F40D37FE-EB02-4028-851C-0F7ECC11EF67}" destId="{59862D6C-87AE-4215-9AFC-564114DB72FB}" srcOrd="4" destOrd="0" presId="urn:microsoft.com/office/officeart/2005/8/layout/hChevron3"/>
    <dgm:cxn modelId="{67C2F1BA-7985-449C-965A-43F001F8EA32}" type="presParOf" srcId="{F40D37FE-EB02-4028-851C-0F7ECC11EF67}" destId="{9A51FA60-52DD-41EA-A384-302D3E39F34A}" srcOrd="5" destOrd="0" presId="urn:microsoft.com/office/officeart/2005/8/layout/hChevron3"/>
    <dgm:cxn modelId="{2A985584-AC8F-4376-83C6-2E18AFF86E81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704FBBD5-863D-4BFA-928C-777BF3C6E851}" type="pres">
      <dgm:prSet presAssocID="{A44B8CBB-703D-4B71-9C07-E571F951DAC7}" presName="parTxOnly" presStyleLbl="node1" presStyleIdx="0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59862D6C-87AE-4215-9AFC-564114DB72FB}" type="pres">
      <dgm:prSet presAssocID="{10A09E22-603F-402D-9ED0-62A2D6F47900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1A7FBD8C-3744-4F3B-9468-DFF3D4E73CBC}" type="pres">
      <dgm:prSet presAssocID="{9CD8D89C-F11C-49E6-A2FB-E7B927BB7BD0}" presName="parTxOnly" presStyleLbl="node1" presStyleIdx="2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9E3AA8A-684A-47F0-811C-5F2854811269}" type="pres">
      <dgm:prSet presAssocID="{BB05BFF5-B96F-4ECC-BF5E-8CAA3037F007}" presName="parSpace" presStyleCnt="0"/>
      <dgm:spPr/>
    </dgm:pt>
    <dgm:pt modelId="{A036310F-DAE6-4760-B3F5-1AB630AA02BD}" type="pres">
      <dgm:prSet presAssocID="{F4BD5A33-D98A-4566-AFC7-F2E5E7E625FF}" presName="parTxOnly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855ACC5-2097-4D41-8DD5-E70E15AEB29D}" srcId="{E15F75CB-97A2-482B-B76B-1767CC15B293}" destId="{F4BD5A33-D98A-4566-AFC7-F2E5E7E625FF}" srcOrd="3" destOrd="0" parTransId="{9C8F62CB-9AFE-4D2F-AB84-11DD4688380E}" sibTransId="{436489EF-0429-4E6D-9485-46B772707145}"/>
    <dgm:cxn modelId="{77951FA3-C50A-4FEB-93F3-DD113A555AB8}" srcId="{E15F75CB-97A2-482B-B76B-1767CC15B293}" destId="{A44B8CBB-703D-4B71-9C07-E571F951DAC7}" srcOrd="0" destOrd="0" parTransId="{2A0B2126-16E5-46D8-A795-A553334543F0}" sibTransId="{DC97B4FA-E65A-47C8-98D8-926B4DF61FE9}"/>
    <dgm:cxn modelId="{7BDFA808-643A-4102-8437-DA8677848068}" type="presOf" srcId="{10A09E22-603F-402D-9ED0-62A2D6F47900}" destId="{59862D6C-87AE-4215-9AFC-564114DB72FB}" srcOrd="0" destOrd="0" presId="urn:microsoft.com/office/officeart/2005/8/layout/hChevron3"/>
    <dgm:cxn modelId="{586078C2-6BCA-4C5E-BB9A-CDF863DF4431}" type="presOf" srcId="{F4BD5A33-D98A-4566-AFC7-F2E5E7E625FF}" destId="{A036310F-DAE6-4760-B3F5-1AB630AA02BD}" srcOrd="0" destOrd="0" presId="urn:microsoft.com/office/officeart/2005/8/layout/hChevron3"/>
    <dgm:cxn modelId="{BF5C3A34-CFD3-4792-8482-2227BBB3CAFD}" type="presOf" srcId="{E15F75CB-97A2-482B-B76B-1767CC15B293}" destId="{F40D37FE-EB02-4028-851C-0F7ECC11EF67}" srcOrd="0" destOrd="0" presId="urn:microsoft.com/office/officeart/2005/8/layout/hChevron3"/>
    <dgm:cxn modelId="{DA30001E-A297-4609-A0F2-DC12033181F1}" srcId="{E15F75CB-97A2-482B-B76B-1767CC15B293}" destId="{9CD8D89C-F11C-49E6-A2FB-E7B927BB7BD0}" srcOrd="2" destOrd="0" parTransId="{532D137E-D473-433F-A5E0-36B290DC436B}" sibTransId="{BB05BFF5-B96F-4ECC-BF5E-8CAA3037F007}"/>
    <dgm:cxn modelId="{BE8C12A8-8F68-42C3-8C4C-A2FF575C61FA}" srcId="{E15F75CB-97A2-482B-B76B-1767CC15B293}" destId="{10A09E22-603F-402D-9ED0-62A2D6F47900}" srcOrd="1" destOrd="0" parTransId="{0CDA3F21-8B27-468F-A0C0-11BD6C1F979B}" sibTransId="{34C7A1A0-61E5-4EFA-BDDB-6E2EC6A3A8E5}"/>
    <dgm:cxn modelId="{27377744-E99A-4690-BF36-DC0F94B87826}" type="presOf" srcId="{A44B8CBB-703D-4B71-9C07-E571F951DAC7}" destId="{704FBBD5-863D-4BFA-928C-777BF3C6E851}" srcOrd="0" destOrd="0" presId="urn:microsoft.com/office/officeart/2005/8/layout/hChevron3"/>
    <dgm:cxn modelId="{54DF2063-E73E-4B40-8B27-FB1D256C7811}" type="presOf" srcId="{9CD8D89C-F11C-49E6-A2FB-E7B927BB7BD0}" destId="{1A7FBD8C-3744-4F3B-9468-DFF3D4E73CBC}" srcOrd="0" destOrd="0" presId="urn:microsoft.com/office/officeart/2005/8/layout/hChevron3"/>
    <dgm:cxn modelId="{407FD1ED-DEAD-4109-8A49-7C6D0524A953}" type="presParOf" srcId="{F40D37FE-EB02-4028-851C-0F7ECC11EF67}" destId="{704FBBD5-863D-4BFA-928C-777BF3C6E851}" srcOrd="0" destOrd="0" presId="urn:microsoft.com/office/officeart/2005/8/layout/hChevron3"/>
    <dgm:cxn modelId="{3BB397F5-9353-40A7-B223-154C0EE387AB}" type="presParOf" srcId="{F40D37FE-EB02-4028-851C-0F7ECC11EF67}" destId="{B476A88D-E6C0-494F-82F4-193BF929AEA1}" srcOrd="1" destOrd="0" presId="urn:microsoft.com/office/officeart/2005/8/layout/hChevron3"/>
    <dgm:cxn modelId="{B99F89D3-3716-40D8-9F26-26E903DC53E7}" type="presParOf" srcId="{F40D37FE-EB02-4028-851C-0F7ECC11EF67}" destId="{59862D6C-87AE-4215-9AFC-564114DB72FB}" srcOrd="2" destOrd="0" presId="urn:microsoft.com/office/officeart/2005/8/layout/hChevron3"/>
    <dgm:cxn modelId="{7405E6A7-600F-4ECE-8145-EF69CFC97B18}" type="presParOf" srcId="{F40D37FE-EB02-4028-851C-0F7ECC11EF67}" destId="{9A51FA60-52DD-41EA-A384-302D3E39F34A}" srcOrd="3" destOrd="0" presId="urn:microsoft.com/office/officeart/2005/8/layout/hChevron3"/>
    <dgm:cxn modelId="{D6BB8A08-8F3C-4B42-A404-93E1D3A651B3}" type="presParOf" srcId="{F40D37FE-EB02-4028-851C-0F7ECC11EF67}" destId="{1A7FBD8C-3744-4F3B-9468-DFF3D4E73CBC}" srcOrd="4" destOrd="0" presId="urn:microsoft.com/office/officeart/2005/8/layout/hChevron3"/>
    <dgm:cxn modelId="{D331D407-8E1A-4BE8-AD7A-BF449D98155F}" type="presParOf" srcId="{F40D37FE-EB02-4028-851C-0F7ECC11EF67}" destId="{99E3AA8A-684A-47F0-811C-5F2854811269}" srcOrd="5" destOrd="0" presId="urn:microsoft.com/office/officeart/2005/8/layout/hChevron3"/>
    <dgm:cxn modelId="{164AE014-C60F-4BEF-ADAA-BFC32BE99D02}" type="presParOf" srcId="{F40D37FE-EB02-4028-851C-0F7ECC11EF67}" destId="{A036310F-DAE6-4760-B3F5-1AB630AA02BD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15F75CB-97A2-482B-B76B-1767CC15B2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A44B8CBB-703D-4B71-9C07-E571F951DAC7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2A0B2126-16E5-46D8-A795-A553334543F0}" type="par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DC97B4FA-E65A-47C8-98D8-926B4DF61FE9}" type="sibTrans" cxnId="{77951FA3-C50A-4FEB-93F3-DD113A555AB8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10A09E22-603F-402D-9ED0-62A2D6F47900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0CDA3F21-8B27-468F-A0C0-11BD6C1F979B}" type="par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34C7A1A0-61E5-4EFA-BDDB-6E2EC6A3A8E5}" type="sibTrans" cxnId="{BE8C12A8-8F68-42C3-8C4C-A2FF575C61FA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9CD8D89C-F11C-49E6-A2FB-E7B927BB7BD0}">
      <dgm:prSet phldrT="[텍스트]" custT="1"/>
      <dgm:spPr>
        <a:effectLst>
          <a:glow rad="101600">
            <a:srgbClr val="FF0000"/>
          </a:glow>
        </a:effectLst>
      </dgm:spPr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532D137E-D473-433F-A5E0-36B290DC436B}" type="par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BB05BFF5-B96F-4ECC-BF5E-8CAA3037F007}" type="sibTrans" cxnId="{DA30001E-A297-4609-A0F2-DC12033181F1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BD5A33-D98A-4566-AFC7-F2E5E7E625FF}">
      <dgm:prSet phldrT="[텍스트]" custT="1"/>
      <dgm:spPr/>
      <dgm:t>
        <a:bodyPr/>
        <a:lstStyle/>
        <a:p>
          <a:pPr latinLnBrk="1"/>
          <a:r>
            <a:rPr lang="en-US" altLang="ko-KR" sz="1600" b="1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9C8F62CB-9AFE-4D2F-AB84-11DD4688380E}" type="par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436489EF-0429-4E6D-9485-46B772707145}" type="sibTrans" cxnId="{1855ACC5-2097-4D41-8DD5-E70E15AEB29D}">
      <dgm:prSet/>
      <dgm:spPr/>
      <dgm:t>
        <a:bodyPr/>
        <a:lstStyle/>
        <a:p>
          <a:pPr latinLnBrk="1"/>
          <a:endParaRPr lang="ko-KR" altLang="en-US" sz="1600">
            <a:latin typeface="Calibri" panose="020F0502020204030204" pitchFamily="34" charset="0"/>
          </a:endParaRPr>
        </a:p>
      </dgm:t>
    </dgm:pt>
    <dgm:pt modelId="{F40D37FE-EB02-4028-851C-0F7ECC11EF67}" type="pres">
      <dgm:prSet presAssocID="{E15F75CB-97A2-482B-B76B-1767CC15B293}" presName="Name0" presStyleCnt="0">
        <dgm:presLayoutVars>
          <dgm:dir/>
          <dgm:resizeHandles val="exact"/>
        </dgm:presLayoutVars>
      </dgm:prSet>
      <dgm:spPr/>
    </dgm:pt>
    <dgm:pt modelId="{704FBBD5-863D-4BFA-928C-777BF3C6E851}" type="pres">
      <dgm:prSet presAssocID="{A44B8CBB-703D-4B71-9C07-E571F951DAC7}" presName="parTxOnly" presStyleLbl="node1" presStyleIdx="0" presStyleCnt="4" custLinFactNeighborY="-16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76A88D-E6C0-494F-82F4-193BF929AEA1}" type="pres">
      <dgm:prSet presAssocID="{DC97B4FA-E65A-47C8-98D8-926B4DF61FE9}" presName="parSpace" presStyleCnt="0"/>
      <dgm:spPr/>
    </dgm:pt>
    <dgm:pt modelId="{59862D6C-87AE-4215-9AFC-564114DB72FB}" type="pres">
      <dgm:prSet presAssocID="{10A09E22-603F-402D-9ED0-62A2D6F47900}" presName="parTxOnly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51FA60-52DD-41EA-A384-302D3E39F34A}" type="pres">
      <dgm:prSet presAssocID="{34C7A1A0-61E5-4EFA-BDDB-6E2EC6A3A8E5}" presName="parSpace" presStyleCnt="0"/>
      <dgm:spPr/>
    </dgm:pt>
    <dgm:pt modelId="{A036310F-DAE6-4760-B3F5-1AB630AA02BD}" type="pres">
      <dgm:prSet presAssocID="{F4BD5A33-D98A-4566-AFC7-F2E5E7E625FF}" presName="parTxOnly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9DBCDB7-DCDE-4FB3-A50D-9BFEE11D316C}" type="pres">
      <dgm:prSet presAssocID="{436489EF-0429-4E6D-9485-46B772707145}" presName="parSpace" presStyleCnt="0"/>
      <dgm:spPr/>
    </dgm:pt>
    <dgm:pt modelId="{1A7FBD8C-3744-4F3B-9468-DFF3D4E73CBC}" type="pres">
      <dgm:prSet presAssocID="{9CD8D89C-F11C-49E6-A2FB-E7B927BB7BD0}" presName="parTxOnly" presStyleLbl="node1" presStyleIdx="3" presStyleCnt="4" custLinFactNeighborY="-142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FDCB4C5-B675-4AED-B45B-93D6497AF010}" type="presOf" srcId="{E15F75CB-97A2-482B-B76B-1767CC15B293}" destId="{F40D37FE-EB02-4028-851C-0F7ECC11EF67}" srcOrd="0" destOrd="0" presId="urn:microsoft.com/office/officeart/2005/8/layout/hChevron3"/>
    <dgm:cxn modelId="{31BEB87D-E0D4-4614-8BD9-874D426E4229}" type="presOf" srcId="{F4BD5A33-D98A-4566-AFC7-F2E5E7E625FF}" destId="{A036310F-DAE6-4760-B3F5-1AB630AA02BD}" srcOrd="0" destOrd="0" presId="urn:microsoft.com/office/officeart/2005/8/layout/hChevron3"/>
    <dgm:cxn modelId="{BE8C12A8-8F68-42C3-8C4C-A2FF575C61FA}" srcId="{E15F75CB-97A2-482B-B76B-1767CC15B293}" destId="{10A09E22-603F-402D-9ED0-62A2D6F47900}" srcOrd="1" destOrd="0" parTransId="{0CDA3F21-8B27-468F-A0C0-11BD6C1F979B}" sibTransId="{34C7A1A0-61E5-4EFA-BDDB-6E2EC6A3A8E5}"/>
    <dgm:cxn modelId="{998AC41B-7F8C-4819-AAF1-A0409040401C}" type="presOf" srcId="{9CD8D89C-F11C-49E6-A2FB-E7B927BB7BD0}" destId="{1A7FBD8C-3744-4F3B-9468-DFF3D4E73CBC}" srcOrd="0" destOrd="0" presId="urn:microsoft.com/office/officeart/2005/8/layout/hChevron3"/>
    <dgm:cxn modelId="{8D3D3B3D-7CB9-482D-8306-FB7646840019}" type="presOf" srcId="{A44B8CBB-703D-4B71-9C07-E571F951DAC7}" destId="{704FBBD5-863D-4BFA-928C-777BF3C6E851}" srcOrd="0" destOrd="0" presId="urn:microsoft.com/office/officeart/2005/8/layout/hChevron3"/>
    <dgm:cxn modelId="{DA30001E-A297-4609-A0F2-DC12033181F1}" srcId="{E15F75CB-97A2-482B-B76B-1767CC15B293}" destId="{9CD8D89C-F11C-49E6-A2FB-E7B927BB7BD0}" srcOrd="3" destOrd="0" parTransId="{532D137E-D473-433F-A5E0-36B290DC436B}" sibTransId="{BB05BFF5-B96F-4ECC-BF5E-8CAA3037F007}"/>
    <dgm:cxn modelId="{77951FA3-C50A-4FEB-93F3-DD113A555AB8}" srcId="{E15F75CB-97A2-482B-B76B-1767CC15B293}" destId="{A44B8CBB-703D-4B71-9C07-E571F951DAC7}" srcOrd="0" destOrd="0" parTransId="{2A0B2126-16E5-46D8-A795-A553334543F0}" sibTransId="{DC97B4FA-E65A-47C8-98D8-926B4DF61FE9}"/>
    <dgm:cxn modelId="{881C0347-1621-4CDF-B079-70C2592ABE2E}" type="presOf" srcId="{10A09E22-603F-402D-9ED0-62A2D6F47900}" destId="{59862D6C-87AE-4215-9AFC-564114DB72FB}" srcOrd="0" destOrd="0" presId="urn:microsoft.com/office/officeart/2005/8/layout/hChevron3"/>
    <dgm:cxn modelId="{1855ACC5-2097-4D41-8DD5-E70E15AEB29D}" srcId="{E15F75CB-97A2-482B-B76B-1767CC15B293}" destId="{F4BD5A33-D98A-4566-AFC7-F2E5E7E625FF}" srcOrd="2" destOrd="0" parTransId="{9C8F62CB-9AFE-4D2F-AB84-11DD4688380E}" sibTransId="{436489EF-0429-4E6D-9485-46B772707145}"/>
    <dgm:cxn modelId="{3684EA1B-085D-4F13-AB10-D4A3F5E32E3F}" type="presParOf" srcId="{F40D37FE-EB02-4028-851C-0F7ECC11EF67}" destId="{704FBBD5-863D-4BFA-928C-777BF3C6E851}" srcOrd="0" destOrd="0" presId="urn:microsoft.com/office/officeart/2005/8/layout/hChevron3"/>
    <dgm:cxn modelId="{D70F3883-CDE7-4B66-ACF4-7E9EEB4C5654}" type="presParOf" srcId="{F40D37FE-EB02-4028-851C-0F7ECC11EF67}" destId="{B476A88D-E6C0-494F-82F4-193BF929AEA1}" srcOrd="1" destOrd="0" presId="urn:microsoft.com/office/officeart/2005/8/layout/hChevron3"/>
    <dgm:cxn modelId="{6B084021-3AC2-49AA-A2F7-85D254BBDD0A}" type="presParOf" srcId="{F40D37FE-EB02-4028-851C-0F7ECC11EF67}" destId="{59862D6C-87AE-4215-9AFC-564114DB72FB}" srcOrd="2" destOrd="0" presId="urn:microsoft.com/office/officeart/2005/8/layout/hChevron3"/>
    <dgm:cxn modelId="{40FC3260-8F46-46AD-A1FE-76A52E026765}" type="presParOf" srcId="{F40D37FE-EB02-4028-851C-0F7ECC11EF67}" destId="{9A51FA60-52DD-41EA-A384-302D3E39F34A}" srcOrd="3" destOrd="0" presId="urn:microsoft.com/office/officeart/2005/8/layout/hChevron3"/>
    <dgm:cxn modelId="{1C540B85-D797-4767-80DE-620AA7D5237D}" type="presParOf" srcId="{F40D37FE-EB02-4028-851C-0F7ECC11EF67}" destId="{A036310F-DAE6-4760-B3F5-1AB630AA02BD}" srcOrd="4" destOrd="0" presId="urn:microsoft.com/office/officeart/2005/8/layout/hChevron3"/>
    <dgm:cxn modelId="{1B039C41-B774-4325-B04A-BE89AF207F6C}" type="presParOf" srcId="{F40D37FE-EB02-4028-851C-0F7ECC11EF67}" destId="{A9DBCDB7-DCDE-4FB3-A50D-9BFEE11D316C}" srcOrd="5" destOrd="0" presId="urn:microsoft.com/office/officeart/2005/8/layout/hChevron3"/>
    <dgm:cxn modelId="{9F8699F4-9074-4CDC-A6F2-5A5C8FFC471F}" type="presParOf" srcId="{F40D37FE-EB02-4028-851C-0F7ECC11EF67}" destId="{1A7FBD8C-3744-4F3B-9468-DFF3D4E73CBC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FBD8C-3744-4F3B-9468-DFF3D4E73CBC}">
      <dsp:nvSpPr>
        <dsp:cNvPr id="0" name=""/>
        <dsp:cNvSpPr/>
      </dsp:nvSpPr>
      <dsp:spPr>
        <a:xfrm>
          <a:off x="1081" y="0"/>
          <a:ext cx="2108290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081" y="0"/>
        <a:ext cx="1982276" cy="504056"/>
      </dsp:txXfrm>
    </dsp:sp>
    <dsp:sp modelId="{704FBBD5-863D-4BFA-928C-777BF3C6E851}">
      <dsp:nvSpPr>
        <dsp:cNvPr id="0" name=""/>
        <dsp:cNvSpPr/>
      </dsp:nvSpPr>
      <dsp:spPr>
        <a:xfrm>
          <a:off x="1687713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939741" y="0"/>
        <a:ext cx="1604234" cy="504056"/>
      </dsp:txXfrm>
    </dsp:sp>
    <dsp:sp modelId="{B08D4ADD-F68E-40AF-B854-A0FCF3730120}">
      <dsp:nvSpPr>
        <dsp:cNvPr id="0" name=""/>
        <dsp:cNvSpPr/>
      </dsp:nvSpPr>
      <dsp:spPr>
        <a:xfrm>
          <a:off x="3374346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626374" y="0"/>
        <a:ext cx="1604234" cy="504056"/>
      </dsp:txXfrm>
    </dsp:sp>
    <dsp:sp modelId="{59862D6C-87AE-4215-9AFC-564114DB72FB}">
      <dsp:nvSpPr>
        <dsp:cNvPr id="0" name=""/>
        <dsp:cNvSpPr/>
      </dsp:nvSpPr>
      <dsp:spPr>
        <a:xfrm>
          <a:off x="5060979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313007" y="0"/>
        <a:ext cx="1604234" cy="504056"/>
      </dsp:txXfrm>
    </dsp:sp>
    <dsp:sp modelId="{A036310F-DAE6-4760-B3F5-1AB630AA02BD}">
      <dsp:nvSpPr>
        <dsp:cNvPr id="0" name=""/>
        <dsp:cNvSpPr/>
      </dsp:nvSpPr>
      <dsp:spPr>
        <a:xfrm>
          <a:off x="6747611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999639" y="0"/>
        <a:ext cx="1604234" cy="5040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FBD8C-3744-4F3B-9468-DFF3D4E73CBC}">
      <dsp:nvSpPr>
        <dsp:cNvPr id="0" name=""/>
        <dsp:cNvSpPr/>
      </dsp:nvSpPr>
      <dsp:spPr>
        <a:xfrm>
          <a:off x="1081" y="0"/>
          <a:ext cx="2108290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081" y="0"/>
        <a:ext cx="1982276" cy="504056"/>
      </dsp:txXfrm>
    </dsp:sp>
    <dsp:sp modelId="{704FBBD5-863D-4BFA-928C-777BF3C6E851}">
      <dsp:nvSpPr>
        <dsp:cNvPr id="0" name=""/>
        <dsp:cNvSpPr/>
      </dsp:nvSpPr>
      <dsp:spPr>
        <a:xfrm>
          <a:off x="1687713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939741" y="0"/>
        <a:ext cx="1604234" cy="504056"/>
      </dsp:txXfrm>
    </dsp:sp>
    <dsp:sp modelId="{B08D4ADD-F68E-40AF-B854-A0FCF3730120}">
      <dsp:nvSpPr>
        <dsp:cNvPr id="0" name=""/>
        <dsp:cNvSpPr/>
      </dsp:nvSpPr>
      <dsp:spPr>
        <a:xfrm>
          <a:off x="3374346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626374" y="0"/>
        <a:ext cx="1604234" cy="504056"/>
      </dsp:txXfrm>
    </dsp:sp>
    <dsp:sp modelId="{59862D6C-87AE-4215-9AFC-564114DB72FB}">
      <dsp:nvSpPr>
        <dsp:cNvPr id="0" name=""/>
        <dsp:cNvSpPr/>
      </dsp:nvSpPr>
      <dsp:spPr>
        <a:xfrm>
          <a:off x="5060979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313007" y="0"/>
        <a:ext cx="1604234" cy="504056"/>
      </dsp:txXfrm>
    </dsp:sp>
    <dsp:sp modelId="{A036310F-DAE6-4760-B3F5-1AB630AA02BD}">
      <dsp:nvSpPr>
        <dsp:cNvPr id="0" name=""/>
        <dsp:cNvSpPr/>
      </dsp:nvSpPr>
      <dsp:spPr>
        <a:xfrm>
          <a:off x="6747611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999639" y="0"/>
        <a:ext cx="1604234" cy="5040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FBD8C-3744-4F3B-9468-DFF3D4E73CBC}">
      <dsp:nvSpPr>
        <dsp:cNvPr id="0" name=""/>
        <dsp:cNvSpPr/>
      </dsp:nvSpPr>
      <dsp:spPr>
        <a:xfrm>
          <a:off x="1081" y="0"/>
          <a:ext cx="2108290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081" y="0"/>
        <a:ext cx="1982276" cy="504056"/>
      </dsp:txXfrm>
    </dsp:sp>
    <dsp:sp modelId="{704FBBD5-863D-4BFA-928C-777BF3C6E851}">
      <dsp:nvSpPr>
        <dsp:cNvPr id="0" name=""/>
        <dsp:cNvSpPr/>
      </dsp:nvSpPr>
      <dsp:spPr>
        <a:xfrm>
          <a:off x="1687713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939741" y="0"/>
        <a:ext cx="1604234" cy="504056"/>
      </dsp:txXfrm>
    </dsp:sp>
    <dsp:sp modelId="{B08D4ADD-F68E-40AF-B854-A0FCF3730120}">
      <dsp:nvSpPr>
        <dsp:cNvPr id="0" name=""/>
        <dsp:cNvSpPr/>
      </dsp:nvSpPr>
      <dsp:spPr>
        <a:xfrm>
          <a:off x="3374346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626374" y="0"/>
        <a:ext cx="1604234" cy="504056"/>
      </dsp:txXfrm>
    </dsp:sp>
    <dsp:sp modelId="{59862D6C-87AE-4215-9AFC-564114DB72FB}">
      <dsp:nvSpPr>
        <dsp:cNvPr id="0" name=""/>
        <dsp:cNvSpPr/>
      </dsp:nvSpPr>
      <dsp:spPr>
        <a:xfrm>
          <a:off x="5060979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313007" y="0"/>
        <a:ext cx="1604234" cy="504056"/>
      </dsp:txXfrm>
    </dsp:sp>
    <dsp:sp modelId="{A036310F-DAE6-4760-B3F5-1AB630AA02BD}">
      <dsp:nvSpPr>
        <dsp:cNvPr id="0" name=""/>
        <dsp:cNvSpPr/>
      </dsp:nvSpPr>
      <dsp:spPr>
        <a:xfrm>
          <a:off x="6747611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999639" y="0"/>
        <a:ext cx="1604234" cy="5040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FBD8C-3744-4F3B-9468-DFF3D4E73CBC}">
      <dsp:nvSpPr>
        <dsp:cNvPr id="0" name=""/>
        <dsp:cNvSpPr/>
      </dsp:nvSpPr>
      <dsp:spPr>
        <a:xfrm>
          <a:off x="1081" y="0"/>
          <a:ext cx="2108290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Design prepare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081" y="0"/>
        <a:ext cx="1982276" cy="504056"/>
      </dsp:txXfrm>
    </dsp:sp>
    <dsp:sp modelId="{704FBBD5-863D-4BFA-928C-777BF3C6E851}">
      <dsp:nvSpPr>
        <dsp:cNvPr id="0" name=""/>
        <dsp:cNvSpPr/>
      </dsp:nvSpPr>
      <dsp:spPr>
        <a:xfrm>
          <a:off x="1687713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939741" y="0"/>
        <a:ext cx="1604234" cy="504056"/>
      </dsp:txXfrm>
    </dsp:sp>
    <dsp:sp modelId="{B08D4ADD-F68E-40AF-B854-A0FCF3730120}">
      <dsp:nvSpPr>
        <dsp:cNvPr id="0" name=""/>
        <dsp:cNvSpPr/>
      </dsp:nvSpPr>
      <dsp:spPr>
        <a:xfrm>
          <a:off x="3374346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Antenna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3626374" y="0"/>
        <a:ext cx="1604234" cy="504056"/>
      </dsp:txXfrm>
    </dsp:sp>
    <dsp:sp modelId="{59862D6C-87AE-4215-9AFC-564114DB72FB}">
      <dsp:nvSpPr>
        <dsp:cNvPr id="0" name=""/>
        <dsp:cNvSpPr/>
      </dsp:nvSpPr>
      <dsp:spPr>
        <a:xfrm>
          <a:off x="5060979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5313007" y="0"/>
        <a:ext cx="1604234" cy="504056"/>
      </dsp:txXfrm>
    </dsp:sp>
    <dsp:sp modelId="{A036310F-DAE6-4760-B3F5-1AB630AA02BD}">
      <dsp:nvSpPr>
        <dsp:cNvPr id="0" name=""/>
        <dsp:cNvSpPr/>
      </dsp:nvSpPr>
      <dsp:spPr>
        <a:xfrm>
          <a:off x="6747611" y="0"/>
          <a:ext cx="2108290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OTA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999639" y="0"/>
        <a:ext cx="1604234" cy="5040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FBD8C-3744-4F3B-9468-DFF3D4E73CBC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704FBBD5-863D-4BFA-928C-777BF3C6E851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59862D6C-87AE-4215-9AFC-564114DB72FB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FBD8C-3744-4F3B-9468-DFF3D4E73CBC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704FBBD5-863D-4BFA-928C-777BF3C6E851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59862D6C-87AE-4215-9AFC-564114DB72FB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FBBD5-863D-4BFA-928C-777BF3C6E851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1A7FBD8C-3744-4F3B-9468-DFF3D4E73CBC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59862D6C-87AE-4215-9AFC-564114DB72FB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FBBD5-863D-4BFA-928C-777BF3C6E851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1A7FBD8C-3744-4F3B-9468-DFF3D4E73CBC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59862D6C-87AE-4215-9AFC-564114DB72FB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FBBD5-863D-4BFA-928C-777BF3C6E851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1A7FBD8C-3744-4F3B-9468-DFF3D4E73CBC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59862D6C-87AE-4215-9AFC-564114DB72FB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FBBD5-863D-4BFA-928C-777BF3C6E851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59862D6C-87AE-4215-9AFC-564114DB72FB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1A7FBD8C-3744-4F3B-9468-DFF3D4E73CBC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FBBD5-863D-4BFA-928C-777BF3C6E851}">
      <dsp:nvSpPr>
        <dsp:cNvPr id="0" name=""/>
        <dsp:cNvSpPr/>
      </dsp:nvSpPr>
      <dsp:spPr>
        <a:xfrm>
          <a:off x="2594" y="0"/>
          <a:ext cx="2603468" cy="50405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Calibration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594" y="0"/>
        <a:ext cx="2477454" cy="504056"/>
      </dsp:txXfrm>
    </dsp:sp>
    <dsp:sp modelId="{59862D6C-87AE-4215-9AFC-564114DB72FB}">
      <dsp:nvSpPr>
        <dsp:cNvPr id="0" name=""/>
        <dsp:cNvSpPr/>
      </dsp:nvSpPr>
      <dsp:spPr>
        <a:xfrm>
          <a:off x="2085369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Conducted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2337397" y="0"/>
        <a:ext cx="2099412" cy="504056"/>
      </dsp:txXfrm>
    </dsp:sp>
    <dsp:sp modelId="{A036310F-DAE6-4760-B3F5-1AB630AA02BD}">
      <dsp:nvSpPr>
        <dsp:cNvPr id="0" name=""/>
        <dsp:cNvSpPr/>
      </dsp:nvSpPr>
      <dsp:spPr>
        <a:xfrm>
          <a:off x="4168145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Radiation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4420173" y="0"/>
        <a:ext cx="2099412" cy="504056"/>
      </dsp:txXfrm>
    </dsp:sp>
    <dsp:sp modelId="{1A7FBD8C-3744-4F3B-9468-DFF3D4E73CBC}">
      <dsp:nvSpPr>
        <dsp:cNvPr id="0" name=""/>
        <dsp:cNvSpPr/>
      </dsp:nvSpPr>
      <dsp:spPr>
        <a:xfrm>
          <a:off x="6250920" y="0"/>
          <a:ext cx="2603468" cy="5040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rgbClr val="FF0000"/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600" b="1" kern="1200" dirty="0">
              <a:solidFill>
                <a:schemeClr val="tx1"/>
              </a:solidFill>
              <a:latin typeface="Calibri" panose="020F0502020204030204" pitchFamily="34" charset="0"/>
            </a:rPr>
            <a:t>OBA test</a:t>
          </a:r>
          <a:endParaRPr lang="ko-KR" altLang="en-US" sz="1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6502948" y="0"/>
        <a:ext cx="2099412" cy="504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2560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/>
            <a:r>
              <a:rPr lang="en-US" altLang="zh-TW" b="1" dirty="0"/>
              <a:t>1. </a:t>
            </a:r>
            <a:r>
              <a:rPr lang="zh-TW" altLang="en-US" b="1" dirty="0"/>
              <a:t>一組 </a:t>
            </a:r>
            <a:r>
              <a:rPr lang="en-US" altLang="zh-TW" b="1" dirty="0"/>
              <a:t>S/PDIF</a:t>
            </a:r>
            <a:endParaRPr lang="zh-TW" altLang="en-US" b="1" dirty="0"/>
          </a:p>
          <a:p>
            <a:pPr eaLnBrk="1" hangingPunct="1"/>
            <a:r>
              <a:rPr lang="en-US" altLang="zh-TW" b="1" dirty="0"/>
              <a:t>2. </a:t>
            </a:r>
            <a:r>
              <a:rPr lang="zh-TW" altLang="en-US" b="1" dirty="0"/>
              <a:t>兩組 </a:t>
            </a:r>
            <a:r>
              <a:rPr lang="en-US" altLang="zh-TW" b="1" dirty="0"/>
              <a:t>USB</a:t>
            </a:r>
            <a:endParaRPr lang="zh-TW" altLang="en-US" b="1" dirty="0"/>
          </a:p>
          <a:p>
            <a:pPr eaLnBrk="1" hangingPunct="1"/>
            <a:r>
              <a:rPr lang="en-US" altLang="zh-TW" b="1" dirty="0"/>
              <a:t>3. </a:t>
            </a:r>
            <a:r>
              <a:rPr lang="zh-TW" altLang="en-US" b="1" dirty="0"/>
              <a:t>一組 </a:t>
            </a:r>
            <a:r>
              <a:rPr lang="en-US" altLang="zh-TW" b="1" dirty="0"/>
              <a:t>Composite</a:t>
            </a:r>
            <a:endParaRPr lang="zh-TW" altLang="en-US" dirty="0"/>
          </a:p>
        </p:txBody>
      </p:sp>
      <p:sp>
        <p:nvSpPr>
          <p:cNvPr id="4" name="投影片編號版面配置區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defTabSz="913765" fontAlgn="auto">
              <a:spcBef>
                <a:spcPts val="0"/>
              </a:spcBef>
              <a:spcAft>
                <a:spcPts val="0"/>
              </a:spcAft>
              <a:defRPr/>
            </a:pPr>
            <a:fld id="{244FB495-A3D9-4367-B81F-7CF6E29FE33A}" type="slidenum">
              <a:rPr kumimoji="0" lang="zh-TW" altLang="en-US" sz="1200">
                <a:latin typeface="+mn-lt"/>
                <a:ea typeface="+mn-ea"/>
              </a:rPr>
              <a:pPr algn="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kumimoji="0" lang="zh-TW" altLang="en-US" sz="120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07313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947209" y="4861441"/>
            <a:ext cx="5209646" cy="4605575"/>
          </a:xfrm>
          <a:prstGeom prst="rect">
            <a:avLst/>
          </a:prstGeom>
          <a:noFill/>
          <a:ln>
            <a:noFill/>
          </a:ln>
        </p:spPr>
        <p:txBody>
          <a:bodyPr wrap="square" lIns="94661" tIns="47318" rIns="94661" bIns="47318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endParaRPr sz="1200" dirty="0"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33430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2560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/>
            <a:r>
              <a:rPr lang="en-US" altLang="zh-TW" b="1" dirty="0" smtClean="0"/>
              <a:t>1. </a:t>
            </a:r>
            <a:r>
              <a:rPr lang="zh-TW" altLang="en-US" b="1" dirty="0" smtClean="0"/>
              <a:t>一組 </a:t>
            </a:r>
            <a:r>
              <a:rPr lang="en-US" altLang="zh-TW" b="1" dirty="0" smtClean="0"/>
              <a:t>S/PDIF</a:t>
            </a:r>
            <a:endParaRPr lang="zh-TW" altLang="en-US" b="1" dirty="0" smtClean="0"/>
          </a:p>
          <a:p>
            <a:pPr eaLnBrk="1" hangingPunct="1"/>
            <a:r>
              <a:rPr lang="en-US" altLang="zh-TW" b="1" dirty="0" smtClean="0"/>
              <a:t>2. </a:t>
            </a:r>
            <a:r>
              <a:rPr lang="zh-TW" altLang="en-US" b="1" dirty="0" smtClean="0"/>
              <a:t>兩組 </a:t>
            </a:r>
            <a:r>
              <a:rPr lang="en-US" altLang="zh-TW" b="1" dirty="0" smtClean="0"/>
              <a:t>USB</a:t>
            </a:r>
            <a:endParaRPr lang="zh-TW" altLang="en-US" b="1" dirty="0" smtClean="0"/>
          </a:p>
          <a:p>
            <a:pPr eaLnBrk="1" hangingPunct="1"/>
            <a:r>
              <a:rPr lang="en-US" altLang="zh-TW" b="1" dirty="0" smtClean="0"/>
              <a:t>3. </a:t>
            </a:r>
            <a:r>
              <a:rPr lang="zh-TW" altLang="en-US" b="1" dirty="0" smtClean="0"/>
              <a:t>一組 </a:t>
            </a:r>
            <a:r>
              <a:rPr lang="en-US" altLang="zh-TW" b="1" dirty="0" smtClean="0"/>
              <a:t>Composite</a:t>
            </a:r>
            <a:endParaRPr lang="zh-TW" altLang="en-US" dirty="0" smtClean="0"/>
          </a:p>
        </p:txBody>
      </p:sp>
      <p:sp>
        <p:nvSpPr>
          <p:cNvPr id="4" name="投影片編號版面配置區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defTabSz="913765" fontAlgn="auto">
              <a:spcBef>
                <a:spcPts val="0"/>
              </a:spcBef>
              <a:spcAft>
                <a:spcPts val="0"/>
              </a:spcAft>
              <a:defRPr/>
            </a:pPr>
            <a:fld id="{244FB495-A3D9-4367-B81F-7CF6E29FE33A}" type="slidenum">
              <a:rPr kumimoji="0" lang="zh-TW" altLang="en-US" sz="1200">
                <a:latin typeface="+mn-lt"/>
                <a:ea typeface="+mn-ea"/>
              </a:rPr>
              <a:t>5</a:t>
            </a:fld>
            <a:endParaRPr kumimoji="0" lang="zh-TW" altLang="en-US" sz="120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578591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</p:spPr>
      </p:sp>
      <p:sp>
        <p:nvSpPr>
          <p:cNvPr id="2560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/>
            <a:endParaRPr lang="zh-TW" altLang="en-US" dirty="0"/>
          </a:p>
        </p:txBody>
      </p:sp>
      <p:sp>
        <p:nvSpPr>
          <p:cNvPr id="4" name="投影片編號版面配置區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algn="r" defTabSz="913765" fontAlgn="auto">
              <a:spcBef>
                <a:spcPts val="0"/>
              </a:spcBef>
              <a:spcAft>
                <a:spcPts val="0"/>
              </a:spcAft>
              <a:defRPr/>
            </a:pPr>
            <a:fld id="{244FB495-A3D9-4367-B81F-7CF6E29FE33A}" type="slidenum">
              <a:rPr kumimoji="0" lang="zh-TW" altLang="en-US" sz="1200">
                <a:latin typeface="+mn-lt"/>
                <a:ea typeface="+mn-ea"/>
              </a:rPr>
              <a:pPr algn="r" defTabSz="913765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kumimoji="0" lang="zh-TW" altLang="en-US" sz="120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88260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Hant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D306CF-8F4E-45F7-9FDE-F3FB39B97D5F}" type="slidenum">
              <a:rPr lang="zh-TW" altLang="en-US" smtClean="0"/>
              <a:pPr>
                <a:defRPr/>
              </a:pPr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2464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2020/5/12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9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0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8.xml"/><Relationship Id="rId11" Type="http://schemas.openxmlformats.org/officeDocument/2006/relationships/image" Target="../media/image33.wmf"/><Relationship Id="rId5" Type="http://schemas.openxmlformats.org/officeDocument/2006/relationships/diagramQuickStyle" Target="../diagrams/quickStyle8.xml"/><Relationship Id="rId10" Type="http://schemas.openxmlformats.org/officeDocument/2006/relationships/oleObject" Target="../embeddings/Microsoft_Word_97_-_2003___1.doc"/><Relationship Id="rId4" Type="http://schemas.openxmlformats.org/officeDocument/2006/relationships/diagramLayout" Target="../diagrams/layout8.xml"/><Relationship Id="rId9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10" Type="http://schemas.openxmlformats.org/officeDocument/2006/relationships/image" Target="../media/image36.wmf"/><Relationship Id="rId4" Type="http://schemas.openxmlformats.org/officeDocument/2006/relationships/diagramLayout" Target="../diagrams/layout9.xml"/><Relationship Id="rId9" Type="http://schemas.openxmlformats.org/officeDocument/2006/relationships/oleObject" Target="../embeddings/Microsoft_Word_97_-_2003___2.doc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38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9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 txBox="1">
            <a:spLocks noChangeArrowheads="1"/>
          </p:cNvSpPr>
          <p:nvPr/>
        </p:nvSpPr>
        <p:spPr bwMode="auto">
          <a:xfrm>
            <a:off x="638084" y="6411437"/>
            <a:ext cx="5391616" cy="34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May 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en-US" altLang="zh-TW" sz="16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th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2020</a:t>
            </a:r>
            <a:endParaRPr lang="zh-TW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638084" y="4191148"/>
            <a:ext cx="5498021" cy="34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S905X3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OTT</a:t>
            </a:r>
            <a:r>
              <a:rPr lang="zh-TW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TW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Stick Proposal</a:t>
            </a:r>
            <a:endParaRPr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95" y="1564036"/>
            <a:ext cx="4117652" cy="1674778"/>
          </a:xfrm>
          <a:prstGeom prst="rect">
            <a:avLst/>
          </a:prstGeom>
        </p:spPr>
      </p:pic>
      <p:graphicFrame>
        <p:nvGraphicFramePr>
          <p:cNvPr id="7" name="Group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923779"/>
              </p:ext>
            </p:extLst>
          </p:nvPr>
        </p:nvGraphicFramePr>
        <p:xfrm>
          <a:off x="401219" y="3952441"/>
          <a:ext cx="4446587" cy="2045962"/>
        </p:xfrm>
        <a:graphic>
          <a:graphicData uri="http://schemas.openxmlformats.org/drawingml/2006/table">
            <a:tbl>
              <a:tblPr/>
              <a:tblGrid>
                <a:gridCol w="14319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146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Dimension</a:t>
                      </a:r>
                      <a:endParaRPr kumimoji="0" lang="zh-TW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- </a:t>
                      </a:r>
                      <a:r>
                        <a:rPr kumimoji="0" lang="en-US" altLang="zh-TW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97.2</a:t>
                      </a:r>
                      <a:r>
                        <a:rPr kumimoji="0" 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mm x </a:t>
                      </a:r>
                      <a:r>
                        <a:rPr kumimoji="0" lang="en-US" altLang="zh-TW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4</a:t>
                      </a:r>
                      <a:r>
                        <a:rPr kumimoji="0" 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5</a:t>
                      </a:r>
                      <a:r>
                        <a:rPr kumimoji="0" lang="en-US" altLang="zh-TW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.5</a:t>
                      </a:r>
                      <a:r>
                        <a:rPr kumimoji="0" lang="en-US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mm x 17.48mm</a:t>
                      </a:r>
                      <a:endParaRPr kumimoji="0" lang="en-US" altLang="zh-TW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Wi-Fi 2.4G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1T1R Connection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pitchFamily="34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-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Support 11N single band 1T1R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- Data rate up to 150Mbps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100~240VAC input, 5V/1A DC output</a:t>
                      </a:r>
                      <a:endParaRPr kumimoji="0" lang="en-US" altLang="zh-TW" sz="13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Safety Certification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8650" y="-108180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sz="3600" dirty="0" smtClean="0"/>
              <a:t>Reference Project 1</a:t>
            </a:r>
            <a:endParaRPr lang="zh-TW" altLang="en-US" sz="3600" dirty="0"/>
          </a:p>
        </p:txBody>
      </p:sp>
      <p:sp>
        <p:nvSpPr>
          <p:cNvPr id="4" name="圓角矩形 3"/>
          <p:cNvSpPr>
            <a:spLocks noChangeArrowheads="1"/>
          </p:cNvSpPr>
          <p:nvPr/>
        </p:nvSpPr>
        <p:spPr bwMode="auto">
          <a:xfrm>
            <a:off x="398650" y="937930"/>
            <a:ext cx="4032250" cy="2397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 algn="ctr">
            <a:solidFill>
              <a:srgbClr val="98B954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defTabSz="1219200">
              <a:defRPr/>
            </a:pPr>
            <a:r>
              <a:rPr lang="en-US" altLang="zh-TW" b="1">
                <a:solidFill>
                  <a:srgbClr val="006600"/>
                </a:solidFill>
                <a:latin typeface="Calibri" panose="020F0502020204030204" pitchFamily="34" charset="0"/>
              </a:rPr>
              <a:t>OTT Box ID</a:t>
            </a:r>
            <a:endParaRPr lang="zh-TW" altLang="en-US" b="1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圓角矩形 4"/>
          <p:cNvSpPr>
            <a:spLocks noChangeArrowheads="1"/>
          </p:cNvSpPr>
          <p:nvPr/>
        </p:nvSpPr>
        <p:spPr bwMode="auto">
          <a:xfrm>
            <a:off x="382807" y="3624513"/>
            <a:ext cx="4032250" cy="2381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 algn="ctr">
            <a:solidFill>
              <a:srgbClr val="98B954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defTabSz="1219200">
              <a:defRPr/>
            </a:pPr>
            <a:r>
              <a:rPr lang="en-US" altLang="zh-TW" b="1" dirty="0">
                <a:solidFill>
                  <a:srgbClr val="006600"/>
                </a:solidFill>
                <a:latin typeface="Calibri" panose="020F0502020204030204" pitchFamily="34" charset="0"/>
              </a:rPr>
              <a:t>Highlight</a:t>
            </a:r>
            <a:endParaRPr lang="zh-TW" altLang="en-US" b="1" dirty="0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圓角矩形 5"/>
          <p:cNvSpPr>
            <a:spLocks noChangeArrowheads="1"/>
          </p:cNvSpPr>
          <p:nvPr/>
        </p:nvSpPr>
        <p:spPr bwMode="auto">
          <a:xfrm>
            <a:off x="4983700" y="955446"/>
            <a:ext cx="6815137" cy="2397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 algn="ctr">
            <a:solidFill>
              <a:srgbClr val="98B954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>
            <a:spAutoFit/>
          </a:bodyPr>
          <a:lstStyle/>
          <a:p>
            <a:pPr defTabSz="1219200">
              <a:defRPr/>
            </a:pPr>
            <a:r>
              <a:rPr lang="en-US" altLang="zh-TW" b="1">
                <a:solidFill>
                  <a:srgbClr val="006600"/>
                </a:solidFill>
                <a:latin typeface="Calibri" panose="020F0502020204030204" pitchFamily="34" charset="0"/>
              </a:rPr>
              <a:t>Technical Specification</a:t>
            </a:r>
            <a:endParaRPr lang="zh-TW" altLang="en-US" b="1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384000"/>
              </p:ext>
            </p:extLst>
          </p:nvPr>
        </p:nvGraphicFramePr>
        <p:xfrm>
          <a:off x="4952076" y="1239609"/>
          <a:ext cx="6953250" cy="5608292"/>
        </p:xfrm>
        <a:graphic>
          <a:graphicData uri="http://schemas.openxmlformats.org/drawingml/2006/table">
            <a:tbl>
              <a:tblPr/>
              <a:tblGrid>
                <a:gridCol w="34750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782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69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Chipset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Memory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AML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S805Y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Quad core ARM Cortex-A53 CPU up to 1.5GHz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Penta-core ARM Mali-450 GPU up to 750MHz+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1 GB DDR3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8 GB </a:t>
                      </a: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eMMC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flash (MLC type)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348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HDMI 2.0b @ 1080p60 output x1, </a:t>
                      </a: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RJ-45x1; 10Mpbs/100Mpbs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LED for power on/off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indication</a:t>
                      </a:r>
                      <a:endParaRPr lang="en-US" altLang="zh-TW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Micro-USB for 5V @ 1A DC input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Main stream box for HEVC Full HD video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HLS/MS Smooth Streaming/MPEG-DASH, 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Google casting support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BT Voice control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Preload apps for TV services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Over-The-Air image upgrade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Android TV certificated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Netflix NTS certificated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Networking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Remote Control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10/100 Base-T Ethernet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Wi-Fi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11n single band 1T1R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Bluetooth 4.2 w/ BLE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BT4.2 RCU w/ voice input (with 4 hot keys)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46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Multimedia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Decode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H.265 HEVC MP-10@L4.1 up tp 1080P60</a:t>
                      </a:r>
                      <a:endParaRPr kumimoji="0" lang="zh-TW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H.264 AVC HP@L4.2 up to 1080P30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VP9 profile-2 up to 1080P60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Encode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H.264 up to 1080p30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Android 9.0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Widevine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Level 1/PlayReady DRM support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pSp>
        <p:nvGrpSpPr>
          <p:cNvPr id="18" name="群組 17">
            <a:extLst>
              <a:ext uri="{FF2B5EF4-FFF2-40B4-BE49-F238E27FC236}">
                <a16:creationId xmlns:a16="http://schemas.microsoft.com/office/drawing/2014/main" xmlns="" id="{7955EF55-CC5A-4C92-963F-E5806797AF83}"/>
              </a:ext>
            </a:extLst>
          </p:cNvPr>
          <p:cNvGrpSpPr/>
          <p:nvPr/>
        </p:nvGrpSpPr>
        <p:grpSpPr>
          <a:xfrm>
            <a:off x="-1" y="6594483"/>
            <a:ext cx="12192001" cy="230275"/>
            <a:chOff x="1997834" y="4843498"/>
            <a:chExt cx="7146166" cy="312409"/>
          </a:xfrm>
        </p:grpSpPr>
        <p:sp>
          <p:nvSpPr>
            <p:cNvPr id="19" name="流程圖: 人工輸入 10">
              <a:extLst>
                <a:ext uri="{FF2B5EF4-FFF2-40B4-BE49-F238E27FC236}">
                  <a16:creationId xmlns:a16="http://schemas.microsoft.com/office/drawing/2014/main" xmlns="" id="{48217F89-F831-42A2-95CB-AFC457A9FC2C}"/>
                </a:ext>
              </a:extLst>
            </p:cNvPr>
            <p:cNvSpPr/>
            <p:nvPr/>
          </p:nvSpPr>
          <p:spPr>
            <a:xfrm>
              <a:off x="6763622" y="4843498"/>
              <a:ext cx="544682" cy="308777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000"/>
                <a:gd name="connsiteY0" fmla="*/ 5211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5211 h 10000"/>
                <a:gd name="connsiteX0" fmla="*/ 0 w 10000"/>
                <a:gd name="connsiteY0" fmla="*/ 74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7400 h 10000"/>
                <a:gd name="connsiteX0" fmla="*/ 0 w 10000"/>
                <a:gd name="connsiteY0" fmla="*/ 8166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8166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8166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8166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>
              <a:noFill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73E1BED1-245C-4BE2-9117-FB5CA7CF3DA4}"/>
                </a:ext>
              </a:extLst>
            </p:cNvPr>
            <p:cNvSpPr/>
            <p:nvPr/>
          </p:nvSpPr>
          <p:spPr>
            <a:xfrm>
              <a:off x="7308304" y="4845279"/>
              <a:ext cx="1835696" cy="308778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>
              <a:noFill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4D4C9773-DF90-4310-8842-DFF0DEF9BD79}"/>
                </a:ext>
              </a:extLst>
            </p:cNvPr>
            <p:cNvSpPr/>
            <p:nvPr/>
          </p:nvSpPr>
          <p:spPr>
            <a:xfrm>
              <a:off x="1997834" y="5092030"/>
              <a:ext cx="4765787" cy="63877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>
              <a:noFill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/>
                <a:ea typeface="新細明體" panose="02020500000000000000" pitchFamily="18" charset="-120"/>
                <a:cs typeface="+mn-cs"/>
              </a:endParaRPr>
            </a:p>
          </p:txBody>
        </p:sp>
        <p:pic>
          <p:nvPicPr>
            <p:cNvPr id="22" name="Picture 2" descr="http://logodatabases.com/wp-content/uploads/2012/04/Foxconn-Logo.png">
              <a:extLst>
                <a:ext uri="{FF2B5EF4-FFF2-40B4-BE49-F238E27FC236}">
                  <a16:creationId xmlns:a16="http://schemas.microsoft.com/office/drawing/2014/main" xmlns="" id="{D4B3C414-1570-47BF-B181-300970BE0E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6296" y="4866791"/>
              <a:ext cx="1081181" cy="225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E28DA014-B728-41B1-A089-A8A9B0EEF199}"/>
                </a:ext>
              </a:extLst>
            </p:cNvPr>
            <p:cNvSpPr/>
            <p:nvPr/>
          </p:nvSpPr>
          <p:spPr>
            <a:xfrm>
              <a:off x="8381512" y="4845278"/>
              <a:ext cx="762488" cy="292499"/>
            </a:xfrm>
            <a:prstGeom prst="rect">
              <a:avLst/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Georgia" panose="02040502050405020303" pitchFamily="18" charset="0"/>
                  <a:ea typeface="Arial Unicode MS" panose="020B0604020202020204" pitchFamily="34" charset="-120"/>
                  <a:cs typeface="Arial Unicode MS" panose="020B0604020202020204" pitchFamily="34" charset="-120"/>
                </a:rPr>
                <a:t>Confidential</a:t>
              </a:r>
              <a:endParaRPr kumimoji="0" lang="zh-TW" altLang="en-US" sz="6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Georgia" panose="02040502050405020303" pitchFamily="18" charset="0"/>
                <a:ea typeface="Arial Unicode MS" panose="020B0604020202020204" pitchFamily="34" charset="-120"/>
                <a:cs typeface="Arial Unicode MS" panose="020B060402020202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7413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/>
          <p:cNvSpPr>
            <a:spLocks noChangeArrowheads="1"/>
          </p:cNvSpPr>
          <p:nvPr/>
        </p:nvSpPr>
        <p:spPr bwMode="auto">
          <a:xfrm>
            <a:off x="527050" y="782638"/>
            <a:ext cx="4032250" cy="2397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 algn="ctr">
            <a:solidFill>
              <a:srgbClr val="98B954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defTabSz="1219200">
              <a:defRPr/>
            </a:pPr>
            <a:r>
              <a:rPr lang="en-US" altLang="zh-TW" b="1" dirty="0">
                <a:solidFill>
                  <a:srgbClr val="006600"/>
                </a:solidFill>
                <a:latin typeface="Calibri" panose="020F0502020204030204" pitchFamily="34" charset="0"/>
              </a:rPr>
              <a:t>OTT Box ID</a:t>
            </a:r>
            <a:r>
              <a:rPr lang="zh-TW" altLang="en-US" b="1" dirty="0">
                <a:solidFill>
                  <a:srgbClr val="006600"/>
                </a:solidFill>
                <a:latin typeface="Calibri" panose="020F0502020204030204" pitchFamily="34" charset="0"/>
              </a:rPr>
              <a:t> </a:t>
            </a:r>
            <a:r>
              <a:rPr lang="en-US" altLang="zh-TW" b="1" dirty="0">
                <a:solidFill>
                  <a:srgbClr val="006600"/>
                </a:solidFill>
                <a:latin typeface="Calibri" panose="020F0502020204030204" pitchFamily="34" charset="0"/>
              </a:rPr>
              <a:t>Illustration</a:t>
            </a:r>
            <a:endParaRPr lang="en-US" b="1" dirty="0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圓角矩形 6"/>
          <p:cNvSpPr>
            <a:spLocks noChangeArrowheads="1"/>
          </p:cNvSpPr>
          <p:nvPr/>
        </p:nvSpPr>
        <p:spPr bwMode="auto">
          <a:xfrm>
            <a:off x="527050" y="3984625"/>
            <a:ext cx="4032250" cy="2381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 algn="ctr">
            <a:solidFill>
              <a:srgbClr val="98B954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defTabSz="1219200">
              <a:defRPr/>
            </a:pPr>
            <a:r>
              <a:rPr lang="en-US" altLang="zh-TW" b="1">
                <a:solidFill>
                  <a:srgbClr val="006600"/>
                </a:solidFill>
                <a:latin typeface="Calibri" panose="020F0502020204030204" pitchFamily="34" charset="0"/>
              </a:rPr>
              <a:t>Highlight</a:t>
            </a:r>
            <a:endParaRPr lang="zh-TW" altLang="en-US" b="1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圓角矩形 8"/>
          <p:cNvSpPr>
            <a:spLocks noChangeArrowheads="1"/>
          </p:cNvSpPr>
          <p:nvPr/>
        </p:nvSpPr>
        <p:spPr bwMode="auto">
          <a:xfrm>
            <a:off x="4945063" y="782638"/>
            <a:ext cx="6815137" cy="2397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769535"/>
              </a:gs>
              <a:gs pos="80000">
                <a:srgbClr val="9BC348"/>
              </a:gs>
              <a:gs pos="100000">
                <a:srgbClr val="9CC746"/>
              </a:gs>
            </a:gsLst>
            <a:lin ang="16200000"/>
          </a:gradFill>
          <a:ln w="9525" algn="ctr">
            <a:solidFill>
              <a:srgbClr val="98B954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>
            <a:spAutoFit/>
          </a:bodyPr>
          <a:lstStyle/>
          <a:p>
            <a:pPr defTabSz="1219200">
              <a:defRPr/>
            </a:pPr>
            <a:r>
              <a:rPr lang="en-US" altLang="zh-TW" b="1">
                <a:solidFill>
                  <a:srgbClr val="006600"/>
                </a:solidFill>
                <a:latin typeface="Calibri" panose="020F0502020204030204" pitchFamily="34" charset="0"/>
              </a:rPr>
              <a:t>Technical Specification</a:t>
            </a:r>
            <a:endParaRPr lang="zh-TW" altLang="en-US" b="1">
              <a:solidFill>
                <a:srgbClr val="0066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65" name="Group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320140"/>
              </p:ext>
            </p:extLst>
          </p:nvPr>
        </p:nvGraphicFramePr>
        <p:xfrm>
          <a:off x="112713" y="4325935"/>
          <a:ext cx="4446587" cy="2359555"/>
        </p:xfrm>
        <a:graphic>
          <a:graphicData uri="http://schemas.openxmlformats.org/drawingml/2006/table">
            <a:tbl>
              <a:tblPr/>
              <a:tblGrid>
                <a:gridCol w="14319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146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11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Dimension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T: 11.1mm; W: 30mm; L: 70.2mm</a:t>
                      </a:r>
                      <a:endParaRPr lang="zh-TW" altLang="en-US" sz="14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11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Wi-Fi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Helvetica" pitchFamily="34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Wi-Fi 802.11 ac/a/b/g/n 1x1 dual band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1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75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DC 5V 1.2A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11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Safety/ Cert. 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593" name="投影片編號版面配置區 2"/>
          <p:cNvSpPr txBox="1">
            <a:spLocks noGrp="1"/>
          </p:cNvSpPr>
          <p:nvPr/>
        </p:nvSpPr>
        <p:spPr bwMode="auto">
          <a:xfrm>
            <a:off x="0" y="6678613"/>
            <a:ext cx="2640013" cy="179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4" tIns="60957" rIns="121914" bIns="60957" anchor="ctr"/>
          <a:lstStyle/>
          <a:p>
            <a:pPr defTabSz="1219200"/>
            <a:fld id="{2E924A81-CAEC-49CE-86D2-2AE721B9B069}" type="slidenum">
              <a:rPr kumimoji="0" lang="zh-TW" altLang="en-US" sz="1300">
                <a:solidFill>
                  <a:srgbClr val="A6A6A6"/>
                </a:solidFill>
                <a:latin typeface="Calibri" panose="020F0502020204030204" pitchFamily="34" charset="0"/>
              </a:rPr>
              <a:pPr defTabSz="1219200"/>
              <a:t>3</a:t>
            </a:fld>
            <a:endParaRPr kumimoji="0" lang="en-US" altLang="zh-TW" sz="130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24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5448316"/>
              </p:ext>
            </p:extLst>
          </p:nvPr>
        </p:nvGraphicFramePr>
        <p:xfrm>
          <a:off x="4953000" y="1044575"/>
          <a:ext cx="7084695" cy="5244590"/>
        </p:xfrm>
        <a:graphic>
          <a:graphicData uri="http://schemas.openxmlformats.org/drawingml/2006/table">
            <a:tbl>
              <a:tblPr/>
              <a:tblGrid>
                <a:gridCol w="33039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8079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28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Chipset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Memory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40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AML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 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S912-J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Android 7.1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2 GB DDR4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16 GB </a:t>
                      </a:r>
                      <a:r>
                        <a:rPr kumimoji="0" lang="en-US" altLang="zh-TW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eMMC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 flash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8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364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HDMI 2.0b @ 4K2Kp60 output x1, 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LED for power on/off</a:t>
                      </a:r>
                      <a:r>
                        <a:rPr kumimoji="0" lang="zh-TW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 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indication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Micro USB for DC input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Main stream box for HEVC/4K2K video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Super smooth streaming, 4K 60fps decoding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Google casting support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Voice control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8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Networking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Remote Control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802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Wi-Fi 802.11 ac/a/b/g/n 1x1 dual band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10/100 Base-T Ethernet ( via adapter 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Bluetooth 4.1 w/ BLE</a:t>
                      </a: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BT 4.0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8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Multimedia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1109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Decode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H.265 HEVC MP-10@L5.1 4K2Kp60</a:t>
                      </a:r>
                      <a:endParaRPr kumimoji="0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H.264 AVC HP@L5.1 up to 4K2Kp30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VP9 profile 2 4K2Kp60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Dolby Vision and HDR10 support 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</a:rPr>
                        <a:t>Android TV</a:t>
                      </a:r>
                      <a:endParaRPr kumimoji="0" lang="zh-TW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WideVine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 level 1/</a:t>
                      </a:r>
                      <a:r>
                        <a:rPr kumimoji="0" lang="en-US" altLang="zh-TW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Playready</a:t>
                      </a: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charset="-120"/>
                          <a:cs typeface="Arial" charset="0"/>
                        </a:rPr>
                        <a:t> DRM support</a:t>
                      </a: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AE0CEA4-2F14-164E-960C-2AB9FE5342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159" y="1217048"/>
            <a:ext cx="2873707" cy="257287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="" xmlns:a16="http://schemas.microsoft.com/office/drawing/2014/main" id="{7C154EE5-05D0-EA43-AF76-E7C499E25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560" y="134719"/>
            <a:ext cx="4571892" cy="590931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folHlink"/>
              </a:buClr>
              <a:buSzPct val="60000"/>
            </a:pPr>
            <a:r>
              <a:rPr kumimoji="1" lang="en-US" sz="3600" dirty="0" smtClean="0">
                <a:ea typeface="微軟正黑體" pitchFamily="34" charset="-120"/>
                <a:cs typeface="+mn-cs"/>
              </a:rPr>
              <a:t>Reference Project 2</a:t>
            </a:r>
            <a:endParaRPr kumimoji="1" lang="en-US" sz="3600" dirty="0">
              <a:ea typeface="微軟正黑體" pitchFamily="34" charset="-120"/>
              <a:cs typeface="+mn-cs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9718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6D5B43F5-492A-4C0C-9DA2-77506A4B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1263" y="6559867"/>
            <a:ext cx="2640013" cy="190500"/>
          </a:xfrm>
        </p:spPr>
        <p:txBody>
          <a:bodyPr/>
          <a:lstStyle/>
          <a:p>
            <a:pPr>
              <a:defRPr/>
            </a:pPr>
            <a:fld id="{6938E757-ECC1-404B-AC86-54F91A3DE958}" type="slidenum">
              <a:rPr lang="zh-TW" altLang="en-US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31EAB087-0897-45FD-9DB3-303A9B3F71C9}"/>
              </a:ext>
            </a:extLst>
          </p:cNvPr>
          <p:cNvSpPr txBox="1"/>
          <p:nvPr/>
        </p:nvSpPr>
        <p:spPr>
          <a:xfrm flipH="1">
            <a:off x="322321" y="218171"/>
            <a:ext cx="7693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dirty="0" smtClean="0"/>
              <a:t>Reference Project 3</a:t>
            </a:r>
            <a:endParaRPr lang="zh-TW" altLang="en-US" sz="3600" dirty="0"/>
          </a:p>
        </p:txBody>
      </p:sp>
      <p:sp>
        <p:nvSpPr>
          <p:cNvPr id="7" name="流程圖: 替代程序 6">
            <a:extLst>
              <a:ext uri="{FF2B5EF4-FFF2-40B4-BE49-F238E27FC236}">
                <a16:creationId xmlns:a16="http://schemas.microsoft.com/office/drawing/2014/main" xmlns="" id="{AC19C826-5D73-4778-8751-F1C52374979B}"/>
              </a:ext>
            </a:extLst>
          </p:cNvPr>
          <p:cNvSpPr/>
          <p:nvPr/>
        </p:nvSpPr>
        <p:spPr>
          <a:xfrm>
            <a:off x="322321" y="916131"/>
            <a:ext cx="4463092" cy="314632"/>
          </a:xfrm>
          <a:prstGeom prst="flowChartAlternateProcess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dirty="0">
                <a:solidFill>
                  <a:schemeClr val="tx1"/>
                </a:solidFill>
              </a:rPr>
              <a:t>ID</a:t>
            </a:r>
            <a:endParaRPr lang="zh-TW" altLang="en-US" sz="2400" dirty="0">
              <a:solidFill>
                <a:schemeClr val="tx1"/>
              </a:solidFill>
            </a:endParaRPr>
          </a:p>
        </p:txBody>
      </p:sp>
      <p:sp>
        <p:nvSpPr>
          <p:cNvPr id="10" name="流程圖: 替代程序 9">
            <a:extLst>
              <a:ext uri="{FF2B5EF4-FFF2-40B4-BE49-F238E27FC236}">
                <a16:creationId xmlns:a16="http://schemas.microsoft.com/office/drawing/2014/main" xmlns="" id="{EBC6A939-0499-44BC-9E8F-DDAA274C2E76}"/>
              </a:ext>
            </a:extLst>
          </p:cNvPr>
          <p:cNvSpPr/>
          <p:nvPr/>
        </p:nvSpPr>
        <p:spPr>
          <a:xfrm>
            <a:off x="323094" y="3546467"/>
            <a:ext cx="4446588" cy="314632"/>
          </a:xfrm>
          <a:prstGeom prst="flowChartAlternateProcess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dirty="0">
                <a:solidFill>
                  <a:schemeClr val="tx1"/>
                </a:solidFill>
              </a:rPr>
              <a:t>Basic</a:t>
            </a:r>
            <a:endParaRPr lang="zh-TW" alt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11" name="Group 81">
            <a:extLst>
              <a:ext uri="{FF2B5EF4-FFF2-40B4-BE49-F238E27FC236}">
                <a16:creationId xmlns:a16="http://schemas.microsoft.com/office/drawing/2014/main" xmlns="" id="{5B3F3716-DF69-4313-9CDB-BD49D24545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179809"/>
              </p:ext>
            </p:extLst>
          </p:nvPr>
        </p:nvGraphicFramePr>
        <p:xfrm>
          <a:off x="339598" y="3940513"/>
          <a:ext cx="4446588" cy="2285985"/>
        </p:xfrm>
        <a:graphic>
          <a:graphicData uri="http://schemas.openxmlformats.org/drawingml/2006/table">
            <a:tbl>
              <a:tblPr/>
              <a:tblGrid>
                <a:gridCol w="14319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146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46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Dimension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- 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+mj-lt"/>
                          <a:sym typeface="+mn-ea"/>
                        </a:rPr>
                        <a:t>84.6mm(W) x 39.6mm(D) x 15mm(H)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1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charset="0"/>
                          <a:sym typeface="Calibri" panose="020F0502020204030204" pitchFamily="34" charset="0"/>
                        </a:rPr>
                        <a:t>Networking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marR="0" lvl="0" indent="-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Wi-Fi 802.11 ac 1T1R single band</a:t>
                      </a:r>
                    </a:p>
                    <a:p>
                      <a:pPr marL="88900" marR="0" lvl="0" indent="-88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Bluetooth 4.1 w/ BLE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7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46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100~240V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AC input, 5V/1A DC output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97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Safety Certification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2" name="流程圖: 替代程序 11">
            <a:extLst>
              <a:ext uri="{FF2B5EF4-FFF2-40B4-BE49-F238E27FC236}">
                <a16:creationId xmlns:a16="http://schemas.microsoft.com/office/drawing/2014/main" xmlns="" id="{771BEF69-741F-452B-8B31-B6E079ADBFF9}"/>
              </a:ext>
            </a:extLst>
          </p:cNvPr>
          <p:cNvSpPr/>
          <p:nvPr/>
        </p:nvSpPr>
        <p:spPr>
          <a:xfrm>
            <a:off x="5024076" y="916131"/>
            <a:ext cx="6937520" cy="314632"/>
          </a:xfrm>
          <a:prstGeom prst="flowChartAlternateProcess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dirty="0">
                <a:solidFill>
                  <a:schemeClr val="tx1"/>
                </a:solidFill>
              </a:rPr>
              <a:t>Technical</a:t>
            </a:r>
            <a:r>
              <a:rPr lang="zh-TW" altLang="en-US" sz="2400" dirty="0">
                <a:solidFill>
                  <a:schemeClr val="tx1"/>
                </a:solidFill>
              </a:rPr>
              <a:t> </a:t>
            </a:r>
            <a:r>
              <a:rPr lang="en-US" altLang="zh-TW" sz="2400" dirty="0">
                <a:solidFill>
                  <a:schemeClr val="tx1"/>
                </a:solidFill>
              </a:rPr>
              <a:t>Specification</a:t>
            </a:r>
            <a:endParaRPr lang="zh-TW" alt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13" name="Group 40">
            <a:extLst>
              <a:ext uri="{FF2B5EF4-FFF2-40B4-BE49-F238E27FC236}">
                <a16:creationId xmlns:a16="http://schemas.microsoft.com/office/drawing/2014/main" xmlns="" id="{89A35667-1F2B-4CCC-ACBB-8F9CA982EA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221072"/>
              </p:ext>
            </p:extLst>
          </p:nvPr>
        </p:nvGraphicFramePr>
        <p:xfrm>
          <a:off x="5008344" y="1257649"/>
          <a:ext cx="6953251" cy="4896646"/>
        </p:xfrm>
        <a:graphic>
          <a:graphicData uri="http://schemas.openxmlformats.org/drawingml/2006/table">
            <a:tbl>
              <a:tblPr/>
              <a:tblGrid>
                <a:gridCol w="34750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782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14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Chipset</a:t>
                      </a: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Memory</a:t>
                      </a: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78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+mn-cs"/>
                          <a:sym typeface="+mn-ea"/>
                        </a:rPr>
                        <a:t>AML </a:t>
                      </a:r>
                      <a:r>
                        <a:rPr kumimoji="0" lang="en-US" altLang="zh-TW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+mn-cs"/>
                          <a:sym typeface="+mn-ea"/>
                        </a:rPr>
                        <a:t>S905D</a:t>
                      </a:r>
                      <a:endParaRPr kumimoji="0" lang="en-US" altLang="zh-TW" sz="13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+mn-cs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Quad-Core Cortex-A53, 18,400DMIPS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ARM Mali-G31 MP2, 850MHz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1 /2 GB DDR4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(Optional)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8 /16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GB eMMC flash (MLC type) (Optional)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4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157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HDMI 2.0b @ 4Kp60 output x1, 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RJ-45 x1; 10Mbps / 100Mbps through PSU (option)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Main stream box for HEVC/4K video 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HLS/MS Smooth Streaming/MPEG-DASH, 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BT Voice control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Android TV certificated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300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Netflix NTS certificated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(Optional)</a:t>
                      </a:r>
                      <a:endParaRPr kumimoji="0" lang="en-US" altLang="zh-TW" sz="1300" b="0" i="0" u="none" strike="sng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4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Multimedia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106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Decode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H.265 HEVC MP-10@L5.1 up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to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4Kp75</a:t>
                      </a:r>
                      <a:endParaRPr kumimoji="0" lang="zh-TW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H.264 AVC HP@L5.1 up to 4Kp30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VP9 profile 2 up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to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4Kp60</a:t>
                      </a:r>
                      <a:endParaRPr kumimoji="0" lang="en-US" altLang="zh-TW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Encode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H.264</a:t>
                      </a: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  <a:sym typeface="+mn-ea"/>
                        </a:rPr>
                        <a:t>/H.265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up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to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1080p60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Android TV 9.0</a:t>
                      </a:r>
                      <a:endParaRPr kumimoji="0" lang="zh-TW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Widevine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Level 1/PlayReady DRM support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4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Remote Control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43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Arial" panose="020B0604020202020204" pitchFamily="34" charset="0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BT 4.2 RCU w/ voice input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14" name="圖片 13">
            <a:extLst>
              <a:ext uri="{FF2B5EF4-FFF2-40B4-BE49-F238E27FC236}">
                <a16:creationId xmlns:a16="http://schemas.microsoft.com/office/drawing/2014/main" xmlns="" id="{AF2E18AC-3B6A-4ABB-8125-8705F7E25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85" y="1841828"/>
            <a:ext cx="2887951" cy="1225192"/>
          </a:xfrm>
          <a:prstGeom prst="rect">
            <a:avLst/>
          </a:prstGeom>
          <a:effectLst>
            <a:outerShdw blurRad="228600" dist="508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xmlns="" id="{5FF32F24-7755-4334-94F7-E1F7E8DFF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1715" y="1438038"/>
            <a:ext cx="449900" cy="176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46316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/>
          <p:cNvSpPr>
            <a:spLocks noChangeArrowheads="1"/>
          </p:cNvSpPr>
          <p:nvPr/>
        </p:nvSpPr>
        <p:spPr bwMode="auto">
          <a:xfrm>
            <a:off x="527050" y="782638"/>
            <a:ext cx="4032250" cy="239712"/>
          </a:xfrm>
          <a:prstGeom prst="roundRect">
            <a:avLst>
              <a:gd name="adj" fmla="val 16667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 defTabSz="1219200">
              <a:defRPr/>
            </a:pPr>
            <a:r>
              <a:rPr lang="en-US" altLang="zh-TW">
                <a:solidFill>
                  <a:schemeClr val="bg1"/>
                </a:solidFill>
                <a:latin typeface="Calibri" panose="020F0502020204030204" pitchFamily="34" charset="0"/>
              </a:rPr>
              <a:t>OTT Box ID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圓角矩形 6"/>
          <p:cNvSpPr>
            <a:spLocks noChangeArrowheads="1"/>
          </p:cNvSpPr>
          <p:nvPr/>
        </p:nvSpPr>
        <p:spPr bwMode="auto">
          <a:xfrm>
            <a:off x="527050" y="3984625"/>
            <a:ext cx="4032250" cy="238125"/>
          </a:xfrm>
          <a:prstGeom prst="roundRect">
            <a:avLst>
              <a:gd name="adj" fmla="val 16667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 defTabSz="1219200">
              <a:defRPr/>
            </a:pPr>
            <a:r>
              <a:rPr lang="en-US" altLang="zh-TW">
                <a:solidFill>
                  <a:schemeClr val="bg1"/>
                </a:solidFill>
                <a:latin typeface="Calibri" panose="020F0502020204030204" pitchFamily="34" charset="0"/>
              </a:rPr>
              <a:t>Highlight</a:t>
            </a:r>
            <a:endParaRPr lang="zh-TW" altLang="en-US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圓角矩形 8"/>
          <p:cNvSpPr>
            <a:spLocks noChangeArrowheads="1"/>
          </p:cNvSpPr>
          <p:nvPr/>
        </p:nvSpPr>
        <p:spPr bwMode="auto">
          <a:xfrm>
            <a:off x="4945063" y="715212"/>
            <a:ext cx="6815137" cy="374564"/>
          </a:xfrm>
          <a:prstGeom prst="roundRect">
            <a:avLst>
              <a:gd name="adj" fmla="val 16667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21914" tIns="60957" rIns="121914" bIns="60957" anchor="ctr">
            <a:spAutoFit/>
          </a:bodyPr>
          <a:lstStyle/>
          <a:p>
            <a:pPr algn="ctr" defTabSz="1219200">
              <a:defRPr/>
            </a:pPr>
            <a:r>
              <a:rPr lang="en-US" altLang="zh-TW" sz="1400" b="1" dirty="0">
                <a:solidFill>
                  <a:schemeClr val="bg1"/>
                </a:solidFill>
                <a:latin typeface="Calibri" panose="020F0502020204030204" pitchFamily="34" charset="0"/>
              </a:rPr>
              <a:t>Technical Specification</a:t>
            </a:r>
            <a:endParaRPr lang="zh-TW" altLang="en-US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65" name="Group 81"/>
          <p:cNvGraphicFramePr>
            <a:graphicFrameLocks noGrp="1"/>
          </p:cNvGraphicFramePr>
          <p:nvPr/>
        </p:nvGraphicFramePr>
        <p:xfrm>
          <a:off x="354013" y="4325938"/>
          <a:ext cx="4446587" cy="2244082"/>
        </p:xfrm>
        <a:graphic>
          <a:graphicData uri="http://schemas.openxmlformats.org/drawingml/2006/table">
            <a:tbl>
              <a:tblPr/>
              <a:tblGrid>
                <a:gridCol w="1431925"/>
                <a:gridCol w="3014662"/>
              </a:tblGrid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Dimension / Weight</a:t>
                      </a:r>
                      <a:endParaRPr kumimoji="0" lang="zh-TW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- </a:t>
                      </a: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charset="-120"/>
                          <a:cs typeface="Arial" panose="020B0604020202020204" pitchFamily="34" charset="0"/>
                        </a:rPr>
                        <a:t>140× 127 × 29 mm / 315g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Wi-Fi 2.4/5GHz 2T2R Connection</a:t>
                      </a:r>
                      <a:endParaRPr kumimoji="0" lang="zh-TW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pitchFamily="34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- </a:t>
                      </a: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Support 802.11 ac/a/b/g/n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Calibri" panose="020F0502020204030204" pitchFamily="34" charset="0"/>
                        </a:rPr>
                        <a:t>- Data rate up to 866Mbps</a:t>
                      </a:r>
                      <a:endParaRPr kumimoji="0" lang="en-US" altLang="zh-TW" sz="13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3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100~240VAC input, 5V/2A DC output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93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Safety Certification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BSMI / NCC certification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4593" name="投影片編號版面配置區 2"/>
          <p:cNvSpPr txBox="1">
            <a:spLocks noGrp="1"/>
          </p:cNvSpPr>
          <p:nvPr/>
        </p:nvSpPr>
        <p:spPr bwMode="auto">
          <a:xfrm>
            <a:off x="0" y="6678613"/>
            <a:ext cx="2640013" cy="179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4" tIns="60957" rIns="121914" bIns="60957" anchor="ctr"/>
          <a:lstStyle/>
          <a:p>
            <a:pPr defTabSz="1219200"/>
            <a:fld id="{2E924A81-CAEC-49CE-86D2-2AE721B9B069}" type="slidenum">
              <a:rPr kumimoji="0" lang="zh-TW" altLang="en-US" sz="1300">
                <a:solidFill>
                  <a:srgbClr val="A6A6A6"/>
                </a:solidFill>
                <a:latin typeface="Calibri" panose="020F0502020204030204" pitchFamily="34" charset="0"/>
              </a:rPr>
              <a:t>5</a:t>
            </a:fld>
            <a:endParaRPr kumimoji="0" lang="en-US" altLang="zh-TW" sz="130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24" name="Group 40"/>
          <p:cNvGraphicFramePr>
            <a:graphicFrameLocks noGrp="1"/>
          </p:cNvGraphicFramePr>
          <p:nvPr/>
        </p:nvGraphicFramePr>
        <p:xfrm>
          <a:off x="4953000" y="1044575"/>
          <a:ext cx="6953250" cy="5806408"/>
        </p:xfrm>
        <a:graphic>
          <a:graphicData uri="http://schemas.openxmlformats.org/drawingml/2006/table">
            <a:tbl>
              <a:tblPr/>
              <a:tblGrid>
                <a:gridCol w="3475038"/>
                <a:gridCol w="3478212"/>
              </a:tblGrid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Chipset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Memory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AML</a:t>
                      </a:r>
                      <a:r>
                        <a:rPr kumimoji="0" lang="zh-TW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S905D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Quad-core 64bit ARM Cortex-A53 up to 2.0 GHz, Penta-cores Mali-450 up to 750MHz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2 GB DDR3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8 GB </a:t>
                      </a:r>
                      <a:r>
                        <a:rPr kumimoji="0" lang="en-US" altLang="zh-TW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eMMC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flash (MLC type)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35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HDMI 2.0b @ 4Kp60 output x1, 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HDMI input x 2 up to 1080i resolution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USB 2.0 Host Type A  x1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RJ-45 x1; 10Mbps / 100Mbps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LED for power on/off</a:t>
                      </a:r>
                      <a:r>
                        <a:rPr kumimoji="0" lang="zh-TW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indication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Reset button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IR extender (3.5mm phone jack)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DC jack for 5V @ 2A DC input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Main stream box for HEVC/4K video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HLS/MS Smooth Streaming/MPEG-DASH,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4K 60fps decoding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Google casting support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BT Voice control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Preload apps for TV services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Over-The-Air image upgrade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Android TV certificated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Netflix NTS certificated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Networking</a:t>
                      </a:r>
                      <a:endParaRPr kumimoji="0" lang="zh-TW" altLang="en-US" sz="15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Remote Control</a:t>
                      </a:r>
                      <a:endParaRPr kumimoji="0" lang="zh-TW" altLang="en-US" sz="15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Wi-Fi 802.11 ac/a/b/g/n 2x2 dual band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10/100 Base-T Ethernet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Bluetooth 4.1 w/ BLE</a:t>
                      </a:r>
                      <a:endParaRPr kumimoji="0" lang="en-US" altLang="zh-TW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BT4.0 or IR based RCU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Multimedia</a:t>
                      </a:r>
                      <a:endParaRPr kumimoji="0" lang="zh-TW" altLang="en-US" sz="1500" b="1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01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Decode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H.265 HEVC MP-10@L5.1 4Kp60</a:t>
                      </a:r>
                      <a:endParaRPr kumimoji="0" lang="zh-TW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H.264 AVC HP@L5.1 up to 4Kp30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VP9 profile 2 4Kp60</a:t>
                      </a: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Encode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H.264 1080p60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Android 7.1</a:t>
                      </a:r>
                      <a:endParaRPr kumimoji="0" lang="zh-TW" altLang="en-US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Widevine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Arial" panose="020B0604020202020204" pitchFamily="34" charset="0"/>
                        </a:rPr>
                        <a:t> Level 1/PlayReady DRM support</a:t>
                      </a:r>
                      <a:endParaRPr kumimoji="0" lang="en-US" altLang="zh-TW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Dolby AC3 support 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4616" name="Picture 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0" y="1562100"/>
            <a:ext cx="3735388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17" name="標題 4"/>
          <p:cNvSpPr>
            <a:spLocks noGrp="1"/>
          </p:cNvSpPr>
          <p:nvPr>
            <p:ph type="title"/>
          </p:nvPr>
        </p:nvSpPr>
        <p:spPr bwMode="auto">
          <a:xfrm>
            <a:off x="527050" y="115888"/>
            <a:ext cx="9640887" cy="708025"/>
          </a:xfrm>
          <a:noFill/>
          <a:ln>
            <a:miter lim="800000"/>
          </a:ln>
        </p:spPr>
        <p:txBody>
          <a:bodyPr vert="horz" wrap="square" numCol="1" anchor="t" anchorCtr="0" compatLnSpc="1">
            <a:normAutofit/>
          </a:bodyPr>
          <a:lstStyle/>
          <a:p>
            <a:r>
              <a:rPr lang="en-US" altLang="zh-TW" sz="3600" dirty="0" smtClean="0"/>
              <a:t>Reference 4: BANDOTT Smart Home Gateway Spec</a:t>
            </a:r>
            <a:endParaRPr lang="zh-TW" alt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31034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81"/>
          <p:cNvGraphicFramePr>
            <a:graphicFrameLocks noGrp="1"/>
          </p:cNvGraphicFramePr>
          <p:nvPr>
            <p:extLst/>
          </p:nvPr>
        </p:nvGraphicFramePr>
        <p:xfrm>
          <a:off x="174457" y="4307650"/>
          <a:ext cx="4527542" cy="2213060"/>
        </p:xfrm>
        <a:graphic>
          <a:graphicData uri="http://schemas.openxmlformats.org/drawingml/2006/table">
            <a:tbl>
              <a:tblPr/>
              <a:tblGrid>
                <a:gridCol w="14579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6954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805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Dimension 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charset="-120"/>
                          <a:cs typeface="Arial" panose="020B0604020202020204" pitchFamily="34" charset="0"/>
                        </a:rPr>
                        <a:t>167 × 111 × 35mm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40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Wi-Fi 2.4/5GHz 2T2R Connection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Helvetica" pitchFamily="34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Support 802.11 ac/a/b/g/n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- Data rate up to 866Mbps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40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40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100~240VAC input, 12V/2A DC output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40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Safety/ Cert. 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TBD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6" name="投影片編號版面配置區 2"/>
          <p:cNvSpPr txBox="1">
            <a:spLocks noGrp="1"/>
          </p:cNvSpPr>
          <p:nvPr/>
        </p:nvSpPr>
        <p:spPr bwMode="auto">
          <a:xfrm>
            <a:off x="0" y="6678613"/>
            <a:ext cx="2640013" cy="179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2" tIns="60956" rIns="121912" bIns="60956" anchor="ctr"/>
          <a:lstStyle/>
          <a:p>
            <a:pPr defTabSz="1218565"/>
            <a:fld id="{2E924A81-CAEC-49CE-86D2-2AE721B9B069}" type="slidenum">
              <a:rPr lang="zh-TW" altLang="en-US" sz="1300">
                <a:solidFill>
                  <a:srgbClr val="A6A6A6"/>
                </a:solidFill>
                <a:latin typeface="Calibri" panose="020F0502020204030204" pitchFamily="34" charset="0"/>
              </a:rPr>
              <a:pPr defTabSz="1218565"/>
              <a:t>6</a:t>
            </a:fld>
            <a:endParaRPr lang="en-US" altLang="zh-TW" sz="1300" dirty="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" name="Group 40"/>
          <p:cNvGraphicFramePr>
            <a:graphicFrameLocks noGrp="1"/>
          </p:cNvGraphicFramePr>
          <p:nvPr>
            <p:extLst/>
          </p:nvPr>
        </p:nvGraphicFramePr>
        <p:xfrm>
          <a:off x="4820967" y="1016798"/>
          <a:ext cx="7437119" cy="5709902"/>
        </p:xfrm>
        <a:graphic>
          <a:graphicData uri="http://schemas.openxmlformats.org/drawingml/2006/table">
            <a:tbl>
              <a:tblPr/>
              <a:tblGrid>
                <a:gridCol w="37167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2033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0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Chipset</a:t>
                      </a: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Memory</a:t>
                      </a: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1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Realtek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RTD1611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2 GB DDR4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8 GB </a:t>
                      </a: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eMMC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flash (MLC type)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0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202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HDMI 2.0b @ 4Kp60 output x1, 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USB3.0 Host Type A  x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RJ-45 x1; 10/ 100 Mbps</a:t>
                      </a:r>
                      <a:endParaRPr lang="en-US" altLang="zh-TW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sym typeface="+mn-ea"/>
                        </a:rPr>
                        <a:t>AV output (3.5mm phone jack) x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sym typeface="+mn-ea"/>
                        </a:rPr>
                        <a:t>F-type CON x1; DVB-C Full-Band captured tuner x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7-Segment Display x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DC jack for 12V @ 2A DC input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Main stream box for HEVC/4K video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HLS/MPEG-DASH/HDR 10/ HLG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Google casting support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BT Voice control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Preload apps for TV services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Over-The-Air image upgrade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Android TV certificated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Netflix NTS (optional)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PVR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Networking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Remote Control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01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Wi-Fi 802.11 ac/a/b/g/n 2x2 dual band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10/100 Base-T Ethernet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Bluetooth 5.0 w/ BLE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BT4.2 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20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Multimedia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</a:endParaRPr>
                    </a:p>
                  </a:txBody>
                  <a:tcPr marL="121915" marR="121915" marT="45719" marB="45719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107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Decode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4Kp60 10b H.265, VP9 Profile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1080p60 H.264 BP@L3, MP/HP@L 4.2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Encode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Arial" panose="020B0604020202020204" pitchFamily="34" charset="0"/>
                        </a:rPr>
                        <a:t>H.264 BP/MP/HP@ L4.2 1080p60</a:t>
                      </a: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ATV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(Android Q)</a:t>
                      </a:r>
                      <a:endParaRPr kumimoji="0" lang="zh-TW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Widevine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Level 1/PlayReady DRM support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121915" marR="121915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8" name="標題 4"/>
          <p:cNvSpPr txBox="1">
            <a:spLocks/>
          </p:cNvSpPr>
          <p:nvPr/>
        </p:nvSpPr>
        <p:spPr bwMode="auto">
          <a:xfrm>
            <a:off x="527050" y="172622"/>
            <a:ext cx="9417685" cy="67437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000" b="1">
                <a:ea typeface="+mj-ea"/>
                <a:cs typeface="+mj-cs"/>
              </a:defRPr>
            </a:lvl1pPr>
          </a:lstStyle>
          <a:p>
            <a:r>
              <a:rPr lang="en-US" altLang="zh-TW" sz="3600" b="0" dirty="0" smtClean="0"/>
              <a:t>Reference 5: DVB-C </a:t>
            </a:r>
            <a:r>
              <a:rPr lang="en-US" altLang="zh-TW" sz="3600" b="0" dirty="0"/>
              <a:t>4K Hybrid OTT Specification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7050" y="1263128"/>
            <a:ext cx="4032250" cy="2480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圓角矩形 5">
            <a:extLst>
              <a:ext uri="{FF2B5EF4-FFF2-40B4-BE49-F238E27FC236}">
                <a16:creationId xmlns:a16="http://schemas.microsoft.com/office/drawing/2014/main" xmlns="" id="{DE4A2638-8481-4F03-98AA-5260758E9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50" y="782638"/>
            <a:ext cx="4032250" cy="239712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algn="ctr">
            <a:solidFill>
              <a:schemeClr val="accent5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algn="ctr" defTabSz="1219200">
              <a:defRPr/>
            </a:pPr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4K Hybrid</a:t>
            </a:r>
            <a:r>
              <a:rPr lang="zh-TW" alt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Box</a:t>
            </a:r>
            <a:endParaRPr lang="zh-TW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圓角矩形 7">
            <a:extLst>
              <a:ext uri="{FF2B5EF4-FFF2-40B4-BE49-F238E27FC236}">
                <a16:creationId xmlns:a16="http://schemas.microsoft.com/office/drawing/2014/main" xmlns="" id="{339A50E0-43AD-4DFD-93DC-1F2677651C12}"/>
              </a:ext>
            </a:extLst>
          </p:cNvPr>
          <p:cNvSpPr/>
          <p:nvPr/>
        </p:nvSpPr>
        <p:spPr bwMode="auto">
          <a:xfrm>
            <a:off x="4929461" y="782638"/>
            <a:ext cx="6992324" cy="26856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bg1"/>
                </a:solidFill>
              </a:rPr>
              <a:t>Technical Specification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sp>
        <p:nvSpPr>
          <p:cNvPr id="13" name="圓角矩形 6">
            <a:extLst>
              <a:ext uri="{FF2B5EF4-FFF2-40B4-BE49-F238E27FC236}">
                <a16:creationId xmlns:a16="http://schemas.microsoft.com/office/drawing/2014/main" xmlns="" id="{F1277060-6D1D-43E0-8EA3-5ED5C5A4A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050" y="4025583"/>
            <a:ext cx="4032250" cy="197167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algn="ctr">
            <a:solidFill>
              <a:schemeClr val="accent5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algn="ctr" defTabSz="1219200"/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Highlight</a:t>
            </a:r>
            <a:endParaRPr lang="zh-TW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918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內容版面配置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8706987"/>
              </p:ext>
            </p:extLst>
          </p:nvPr>
        </p:nvGraphicFramePr>
        <p:xfrm>
          <a:off x="1049867" y="897468"/>
          <a:ext cx="9711266" cy="4136365"/>
        </p:xfrm>
        <a:graphic>
          <a:graphicData uri="http://schemas.openxmlformats.org/drawingml/2006/table">
            <a:tbl>
              <a:tblPr/>
              <a:tblGrid>
                <a:gridCol w="2184400"/>
                <a:gridCol w="1507066"/>
                <a:gridCol w="1524000"/>
                <a:gridCol w="1532467"/>
                <a:gridCol w="1498600"/>
                <a:gridCol w="1464733"/>
              </a:tblGrid>
              <a:tr h="627811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Project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Reference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Reference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Reference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Reference 4</a:t>
                      </a:r>
                    </a:p>
                    <a:p>
                      <a:pPr algn="l"/>
                      <a:endParaRPr lang="en-US" sz="1800" b="1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Reference 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3921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Country / Market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Japan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altLang="zh-TW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Japan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Taiwan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Korea,</a:t>
                      </a:r>
                      <a:r>
                        <a:rPr lang="en-US" sz="1800" baseline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</a:p>
                    <a:p>
                      <a:pPr algn="l"/>
                      <a:r>
                        <a:rPr lang="en-US" sz="1800" baseline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Taiwan, </a:t>
                      </a:r>
                    </a:p>
                    <a:p>
                      <a:pPr algn="l"/>
                      <a:r>
                        <a:rPr lang="en-US" sz="1800" baseline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Hong Kong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Taiwan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6667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B2B or B2C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altLang="zh-TW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B2C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B2C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altLang="zh-TW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B2C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B2C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B2C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83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Planned</a:t>
                      </a:r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 Launched date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EVT only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2018/4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2018/1</a:t>
                      </a:r>
                      <a:endParaRPr lang="en-US" alt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2016/12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2020/4</a:t>
                      </a:r>
                    </a:p>
                    <a:p>
                      <a:pPr algn="l"/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983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Quantity </a:t>
                      </a:r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of production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N/A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20K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10K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250K</a:t>
                      </a:r>
                      <a:r>
                        <a:rPr lang="en-US" sz="1800" baseline="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in total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30K</a:t>
                      </a:r>
                      <a:endParaRPr lang="en-US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文字方塊 6"/>
          <p:cNvSpPr txBox="1"/>
          <p:nvPr/>
        </p:nvSpPr>
        <p:spPr>
          <a:xfrm>
            <a:off x="1049867" y="5088466"/>
            <a:ext cx="9448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 smtClean="0"/>
              <a:t>Reference 1~3 are products similar to the requested one.</a:t>
            </a:r>
          </a:p>
          <a:p>
            <a:r>
              <a:rPr lang="en-US" altLang="zh-TW" sz="2800" dirty="0" smtClean="0"/>
              <a:t>Reference 4~5 are other products supporting Ethernet and </a:t>
            </a:r>
            <a:r>
              <a:rPr lang="en-US" altLang="zh-TW" sz="2800" dirty="0" err="1" smtClean="0"/>
              <a:t>WiFi</a:t>
            </a:r>
            <a:r>
              <a:rPr lang="en-US" altLang="zh-TW" sz="2800" dirty="0" smtClean="0"/>
              <a:t>. 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159932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圖片 8" descr="大圖-client072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7">
            <a:extLst>
              <a:ext uri="{FF2B5EF4-FFF2-40B4-BE49-F238E27FC236}"/>
            </a:extLst>
          </p:cNvPr>
          <p:cNvSpPr txBox="1">
            <a:spLocks noChangeArrowheads="1"/>
          </p:cNvSpPr>
          <p:nvPr/>
        </p:nvSpPr>
        <p:spPr bwMode="auto">
          <a:xfrm>
            <a:off x="8024813" y="1357313"/>
            <a:ext cx="2608262" cy="523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buClr>
                <a:schemeClr val="folHlink"/>
              </a:buClr>
              <a:buSzPct val="60000"/>
              <a:defRPr/>
            </a:pPr>
            <a:r>
              <a:rPr lang="en-US" altLang="zh-CN" sz="2800" spc="600" dirty="0">
                <a:latin typeface="Tensentype JiaLiXiYuanF" panose="01010104010101010101" pitchFamily="2" charset="-122"/>
                <a:ea typeface="Tensentype JiaLiXiYuanF" panose="01010104010101010101" pitchFamily="2" charset="-122"/>
              </a:rPr>
              <a:t>MINI BOX</a:t>
            </a:r>
            <a:endParaRPr lang="en-US" altLang="zh-TW" sz="2800" spc="600" dirty="0">
              <a:latin typeface="Tensentype JiaLiXiYuanF" panose="01010104010101010101" pitchFamily="2" charset="-122"/>
              <a:ea typeface="Tensentype JiaLiXiYuanF" panose="01010104010101010101" pitchFamily="2" charset="-122"/>
            </a:endParaRPr>
          </a:p>
        </p:txBody>
      </p:sp>
      <p:sp>
        <p:nvSpPr>
          <p:cNvPr id="6" name="文字方塊 5">
            <a:extLst>
              <a:ext uri="{FF2B5EF4-FFF2-40B4-BE49-F238E27FC236}"/>
            </a:extLst>
          </p:cNvPr>
          <p:cNvSpPr txBox="1"/>
          <p:nvPr/>
        </p:nvSpPr>
        <p:spPr bwMode="auto">
          <a:xfrm>
            <a:off x="7704667" y="2000250"/>
            <a:ext cx="341206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TW" sz="2800" spc="600" dirty="0">
                <a:latin typeface="Tensentype JiaLiXiYuanF" panose="01010104010101010101" pitchFamily="2" charset="-122"/>
                <a:ea typeface="Tensentype JiaLiXiYuanF" panose="01010104010101010101" pitchFamily="2" charset="-122"/>
              </a:rPr>
              <a:t>Proposal </a:t>
            </a:r>
          </a:p>
          <a:p>
            <a:pPr algn="ctr">
              <a:defRPr/>
            </a:pPr>
            <a:endParaRPr lang="zh-TW" altLang="en-US" sz="4800" spc="600" dirty="0">
              <a:latin typeface="Tensentype JiaLiXiYuanF" panose="01010104010101010101" pitchFamily="2" charset="-122"/>
              <a:ea typeface="Tensentype JiaLiXiYuanF" panose="0101010401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/>
            </a:extLst>
          </p:cNvPr>
          <p:cNvSpPr/>
          <p:nvPr/>
        </p:nvSpPr>
        <p:spPr bwMode="auto">
          <a:xfrm>
            <a:off x="7881938" y="1357313"/>
            <a:ext cx="2786062" cy="500062"/>
          </a:xfrm>
          <a:prstGeom prst="rect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3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圓角矩形 5"/>
          <p:cNvSpPr>
            <a:spLocks noChangeArrowheads="1"/>
          </p:cNvSpPr>
          <p:nvPr/>
        </p:nvSpPr>
        <p:spPr bwMode="auto">
          <a:xfrm>
            <a:off x="527050" y="782638"/>
            <a:ext cx="4032250" cy="239712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algn="ctr">
            <a:solidFill>
              <a:schemeClr val="accent5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algn="ctr" defTabSz="1219200">
              <a:defRPr/>
            </a:pPr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OTT Box</a:t>
            </a:r>
            <a:r>
              <a:rPr lang="zh-TW" alt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ID</a:t>
            </a:r>
            <a:endParaRPr lang="zh-TW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圓角矩形 6"/>
          <p:cNvSpPr>
            <a:spLocks noChangeArrowheads="1"/>
          </p:cNvSpPr>
          <p:nvPr/>
        </p:nvSpPr>
        <p:spPr bwMode="auto">
          <a:xfrm>
            <a:off x="527050" y="4025583"/>
            <a:ext cx="4032250" cy="197167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9525" algn="ctr">
            <a:solidFill>
              <a:schemeClr val="accent5"/>
            </a:solidFill>
            <a:rou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lIns="121914" tIns="60957" rIns="121914" bIns="60957" anchor="ctr"/>
          <a:lstStyle/>
          <a:p>
            <a:pPr algn="ctr" defTabSz="1219200"/>
            <a:r>
              <a:rPr lang="en-US" altLang="zh-TW" dirty="0">
                <a:solidFill>
                  <a:schemeClr val="bg1"/>
                </a:solidFill>
                <a:latin typeface="Calibri" panose="020F0502020204030204" pitchFamily="34" charset="0"/>
              </a:rPr>
              <a:t>Highlight</a:t>
            </a:r>
            <a:endParaRPr lang="zh-TW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65" name="Group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395730"/>
              </p:ext>
            </p:extLst>
          </p:nvPr>
        </p:nvGraphicFramePr>
        <p:xfrm>
          <a:off x="354013" y="4325938"/>
          <a:ext cx="4446587" cy="1851654"/>
        </p:xfrm>
        <a:graphic>
          <a:graphicData uri="http://schemas.openxmlformats.org/drawingml/2006/table">
            <a:tbl>
              <a:tblPr/>
              <a:tblGrid>
                <a:gridCol w="14319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146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Dimension</a:t>
                      </a:r>
                      <a:endParaRPr kumimoji="0" lang="zh-TW" altLang="en-US" sz="13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</a:rPr>
                        <a:t>- </a:t>
                      </a:r>
                      <a:r>
                        <a:rPr kumimoji="0" lang="en-US" altLang="zh-TW" sz="13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cs typeface="Helvetica" pitchFamily="34" charset="0"/>
                          <a:sym typeface="+mn-ea"/>
                        </a:rPr>
                        <a:t>97.2mm x 45.5mm x 17.48mm</a:t>
                      </a:r>
                      <a:endParaRPr kumimoji="0" lang="en-US" altLang="zh-TW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cs typeface="Helvetica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Wi-Fi </a:t>
                      </a:r>
                      <a:r>
                        <a:rPr kumimoji="0" lang="en-US" altLang="zh-TW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5GHz </a:t>
                      </a: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2T2R Connection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Helvetica" pitchFamily="34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-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Support 802.11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Helvetica" pitchFamily="34" charset="0"/>
                          <a:sym typeface="Calibri" panose="020F0502020204030204" pitchFamily="34" charset="0"/>
                        </a:rPr>
                        <a:t>ac/a/n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Helvetica" pitchFamily="34" charset="0"/>
                        <a:sym typeface="Calibri" panose="020F0502020204030204" pitchFamily="34" charset="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Operation environment </a:t>
                      </a:r>
                      <a:endParaRPr kumimoji="0" lang="zh-TW" altLang="en-US" sz="1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Temperature 0 ~ 40°C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Humidity 10% ~ 90% relative humidity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Power adapter</a:t>
                      </a:r>
                      <a:endParaRPr kumimoji="0" lang="zh-TW" altLang="en-US" sz="1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100~240VAC input, </a:t>
                      </a:r>
                      <a:r>
                        <a:rPr lang="en-US" altLang="zh-TW" sz="13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5V/2A </a:t>
                      </a: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DC output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33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Safety/ Cert. 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</a:rPr>
                        <a:t> TBD</a:t>
                      </a:r>
                    </a:p>
                  </a:txBody>
                  <a:tcPr marL="121917" marR="121917" marT="45719" marB="45719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4593" name="投影片編號版面配置區 2"/>
          <p:cNvSpPr txBox="1">
            <a:spLocks noGrp="1"/>
          </p:cNvSpPr>
          <p:nvPr/>
        </p:nvSpPr>
        <p:spPr bwMode="auto">
          <a:xfrm>
            <a:off x="0" y="6678613"/>
            <a:ext cx="2640013" cy="1793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21914" tIns="60957" rIns="121914" bIns="60957" anchor="ctr"/>
          <a:lstStyle/>
          <a:p>
            <a:pPr defTabSz="1219200"/>
            <a:fld id="{2E924A81-CAEC-49CE-86D2-2AE721B9B069}" type="slidenum">
              <a:rPr kumimoji="0" lang="zh-TW" altLang="en-US" sz="1300">
                <a:solidFill>
                  <a:srgbClr val="A6A6A6"/>
                </a:solidFill>
                <a:latin typeface="Calibri" panose="020F0502020204030204" pitchFamily="34" charset="0"/>
              </a:rPr>
              <a:pPr defTabSz="1219200"/>
              <a:t>9</a:t>
            </a:fld>
            <a:endParaRPr kumimoji="0" lang="en-US" altLang="zh-TW" sz="1300">
              <a:solidFill>
                <a:srgbClr val="A6A6A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6424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895468"/>
              </p:ext>
            </p:extLst>
          </p:nvPr>
        </p:nvGraphicFramePr>
        <p:xfrm>
          <a:off x="4953000" y="1044575"/>
          <a:ext cx="7084695" cy="5280570"/>
        </p:xfrm>
        <a:graphic>
          <a:graphicData uri="http://schemas.openxmlformats.org/drawingml/2006/table">
            <a:tbl>
              <a:tblPr/>
              <a:tblGrid>
                <a:gridCol w="34844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6002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079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Chipset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Memory</a:t>
                      </a: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599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AML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S905X3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</a:t>
                      </a:r>
                      <a:r>
                        <a:rPr kumimoji="0" lang="zh-TW" alt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GB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LPDDR4 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8 GB eMMC flash (MLC type) 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79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Interface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Features</a:t>
                      </a:r>
                      <a:endParaRPr kumimoji="0" lang="zh-TW" altLang="en-US" sz="1500" b="1" i="0" u="sng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133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HDMI 2.1 @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4Kp60 output x1, HDCP 2.2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RJ-45x1; </a:t>
                      </a: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10/100/1000 Mbps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LED for power on/off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indication</a:t>
                      </a:r>
                      <a:endParaRPr lang="en-US" altLang="zh-TW" sz="13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  <a:sym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TW" sz="13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  <a:sym typeface="+mn-ea"/>
                        </a:rPr>
                        <a:t>Micro-USB for 5V @ 1A DC input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Main stream box for HEVC/4K video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Google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casting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support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Preload apps for TV services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Over-The-Air image upgrade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Android TV pre-certified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Netflix NTS (optional)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79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Networking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599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10/100/1000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Base-T Ethernet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Wi-Fi 802.11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ac/a/n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2x2 dual band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Bluetooth </a:t>
                      </a: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5.0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w/ BLE</a:t>
                      </a: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 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79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500" b="1" i="0" u="sng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charset="-120"/>
                        </a:rPr>
                        <a:t>Operating System</a:t>
                      </a: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TW" altLang="en-US" sz="1500" b="1" i="0" u="sng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新細明體" panose="02020500000000000000" charset="-120"/>
                      </a:endParaRPr>
                    </a:p>
                  </a:txBody>
                  <a:tcPr marL="121914" marR="121914" marT="45718" marB="45718" anchor="ctr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0413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ATV</a:t>
                      </a:r>
                      <a:r>
                        <a:rPr kumimoji="0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 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(Android Q)</a:t>
                      </a:r>
                      <a:endParaRPr kumimoji="0" lang="zh-TW" alt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Widevine</a:t>
                      </a:r>
                      <a:r>
                        <a:rPr kumimoji="0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Arial" panose="020B0604020202020204" pitchFamily="34" charset="0"/>
                        </a:rPr>
                        <a:t> Level 1/PlayReady DRM support</a:t>
                      </a: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121914" marR="121914"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5DCE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4617" name="標題 4"/>
          <p:cNvSpPr>
            <a:spLocks noGrp="1"/>
          </p:cNvSpPr>
          <p:nvPr>
            <p:ph type="title"/>
          </p:nvPr>
        </p:nvSpPr>
        <p:spPr bwMode="auto">
          <a:xfrm>
            <a:off x="199452" y="86995"/>
            <a:ext cx="9345930" cy="635000"/>
          </a:xfr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altLang="zh-TW" sz="3200" b="1" dirty="0">
                <a:latin typeface="+mn-lt"/>
                <a:ea typeface="微軟正黑體" panose="020B0604030504040204" pitchFamily="34" charset="-120"/>
              </a:rPr>
              <a:t>Mini</a:t>
            </a:r>
            <a:r>
              <a:rPr lang="zh-TW" altLang="en-US" sz="3200" b="1" dirty="0">
                <a:latin typeface="+mn-lt"/>
                <a:ea typeface="微軟正黑體" panose="020B0604030504040204" pitchFamily="34" charset="-120"/>
              </a:rPr>
              <a:t> </a:t>
            </a:r>
            <a:r>
              <a:rPr lang="en-US" altLang="zh-TW" sz="3200" b="1" dirty="0">
                <a:latin typeface="+mn-lt"/>
                <a:ea typeface="微軟正黑體" panose="020B0604030504040204" pitchFamily="34" charset="-120"/>
              </a:rPr>
              <a:t>Box</a:t>
            </a:r>
            <a:r>
              <a:rPr lang="zh-TW" altLang="en-US" sz="3200" b="1" dirty="0">
                <a:latin typeface="+mn-lt"/>
                <a:ea typeface="微軟正黑體" panose="020B0604030504040204" pitchFamily="34" charset="-120"/>
              </a:rPr>
              <a:t> </a:t>
            </a:r>
            <a:r>
              <a:rPr lang="en-US" altLang="zh-TW" sz="3200" b="1" dirty="0">
                <a:latin typeface="+mn-lt"/>
                <a:ea typeface="微軟正黑體" panose="020B0604030504040204" pitchFamily="34" charset="-120"/>
              </a:rPr>
              <a:t>Specification</a:t>
            </a:r>
          </a:p>
        </p:txBody>
      </p:sp>
      <p:sp>
        <p:nvSpPr>
          <p:cNvPr id="10" name="圓角矩形 7">
            <a:extLst>
              <a:ext uri="{FF2B5EF4-FFF2-40B4-BE49-F238E27FC236}">
                <a16:creationId xmlns="" xmlns:a16="http://schemas.microsoft.com/office/drawing/2014/main" id="{CBDC6A8F-0B97-3349-A919-5DD140BB5987}"/>
              </a:ext>
            </a:extLst>
          </p:cNvPr>
          <p:cNvSpPr/>
          <p:nvPr/>
        </p:nvSpPr>
        <p:spPr bwMode="auto">
          <a:xfrm>
            <a:off x="5045371" y="776011"/>
            <a:ext cx="6992324" cy="26856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1600" dirty="0">
                <a:solidFill>
                  <a:schemeClr val="bg1"/>
                </a:solidFill>
              </a:rPr>
              <a:t>Technical Specification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013" y="1781195"/>
            <a:ext cx="4446587" cy="159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908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標題 2"/>
          <p:cNvSpPr txBox="1">
            <a:spLocks/>
          </p:cNvSpPr>
          <p:nvPr/>
        </p:nvSpPr>
        <p:spPr>
          <a:xfrm>
            <a:off x="239350" y="164637"/>
            <a:ext cx="8256917" cy="6340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26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S905X3 OTT Stick Block Diagram</a:t>
            </a:r>
            <a:endParaRPr lang="zh-TW" altLang="en-US" sz="266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群組 1"/>
          <p:cNvGrpSpPr/>
          <p:nvPr/>
        </p:nvGrpSpPr>
        <p:grpSpPr>
          <a:xfrm>
            <a:off x="337961" y="257032"/>
            <a:ext cx="11673417" cy="6600968"/>
            <a:chOff x="337961" y="257032"/>
            <a:chExt cx="11673417" cy="6600968"/>
          </a:xfrm>
        </p:grpSpPr>
        <p:grpSp>
          <p:nvGrpSpPr>
            <p:cNvPr id="85" name="群組 84"/>
            <p:cNvGrpSpPr/>
            <p:nvPr/>
          </p:nvGrpSpPr>
          <p:grpSpPr>
            <a:xfrm>
              <a:off x="337961" y="257032"/>
              <a:ext cx="11673417" cy="6600968"/>
              <a:chOff x="337961" y="257032"/>
              <a:chExt cx="11673417" cy="6600968"/>
            </a:xfrm>
          </p:grpSpPr>
          <p:grpSp>
            <p:nvGrpSpPr>
              <p:cNvPr id="86" name="群組 85"/>
              <p:cNvGrpSpPr/>
              <p:nvPr/>
            </p:nvGrpSpPr>
            <p:grpSpPr>
              <a:xfrm>
                <a:off x="337961" y="257032"/>
                <a:ext cx="11673417" cy="6600968"/>
                <a:chOff x="337961" y="257032"/>
                <a:chExt cx="11673417" cy="6600968"/>
              </a:xfrm>
            </p:grpSpPr>
            <p:grpSp>
              <p:nvGrpSpPr>
                <p:cNvPr id="90" name="群組 89"/>
                <p:cNvGrpSpPr/>
                <p:nvPr/>
              </p:nvGrpSpPr>
              <p:grpSpPr>
                <a:xfrm>
                  <a:off x="337961" y="257032"/>
                  <a:ext cx="11673417" cy="6600968"/>
                  <a:chOff x="337961" y="257032"/>
                  <a:chExt cx="11673417" cy="6600968"/>
                </a:xfrm>
              </p:grpSpPr>
              <p:grpSp>
                <p:nvGrpSpPr>
                  <p:cNvPr id="99" name="群組 98">
                    <a:extLst>
                      <a:ext uri="{FF2B5EF4-FFF2-40B4-BE49-F238E27FC236}">
                        <a16:creationId xmlns="" xmlns:a16="http://schemas.microsoft.com/office/drawing/2014/main" id="{131E3FFA-063B-A04E-A68B-960A674841F4}"/>
                      </a:ext>
                    </a:extLst>
                  </p:cNvPr>
                  <p:cNvGrpSpPr/>
                  <p:nvPr/>
                </p:nvGrpSpPr>
                <p:grpSpPr>
                  <a:xfrm>
                    <a:off x="337961" y="257032"/>
                    <a:ext cx="11673417" cy="6600968"/>
                    <a:chOff x="337961" y="257032"/>
                    <a:chExt cx="11673417" cy="6600968"/>
                  </a:xfrm>
                </p:grpSpPr>
                <p:sp>
                  <p:nvSpPr>
                    <p:cNvPr id="101" name="矩形 100">
                      <a:extLst>
                        <a:ext uri="{FF2B5EF4-FFF2-40B4-BE49-F238E27FC236}">
                          <a16:creationId xmlns="" xmlns:a16="http://schemas.microsoft.com/office/drawing/2014/main" id="{AEA2A698-1183-8A47-A4E1-B914848EC0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21955" y="1411110"/>
                      <a:ext cx="4064000" cy="3341511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2000" dirty="0" smtClean="0">
                          <a:solidFill>
                            <a:schemeClr val="tx1"/>
                          </a:solidFill>
                        </a:rPr>
                        <a:t>S905X3</a:t>
                      </a:r>
                      <a:endParaRPr kumimoji="1" lang="en-US" altLang="zh-TW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en-US" altLang="zh-TW" sz="2000" dirty="0">
                          <a:solidFill>
                            <a:schemeClr val="tx1"/>
                          </a:solidFill>
                        </a:rPr>
                        <a:t>SoC</a:t>
                      </a:r>
                      <a:endParaRPr kumimoji="1" lang="zh-TW" altLang="en-US" sz="20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2" name="矩形 101">
                      <a:extLst>
                        <a:ext uri="{FF2B5EF4-FFF2-40B4-BE49-F238E27FC236}">
                          <a16:creationId xmlns="" xmlns:a16="http://schemas.microsoft.com/office/drawing/2014/main" id="{95F8CE55-3444-6C49-BBBB-5A4D801983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107289" y="259644"/>
                      <a:ext cx="1377244" cy="733778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LPDDR4 </a:t>
                      </a:r>
                      <a:endParaRPr kumimoji="1" lang="en-US" altLang="zh-TW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SDRAM</a:t>
                      </a:r>
                    </a:p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3GB</a:t>
                      </a:r>
                      <a:endParaRPr kumimoji="1" lang="en-US" altLang="zh-TW" sz="12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3" name="上-下雙向箭號 102">
                      <a:extLst>
                        <a:ext uri="{FF2B5EF4-FFF2-40B4-BE49-F238E27FC236}">
                          <a16:creationId xmlns="" xmlns:a16="http://schemas.microsoft.com/office/drawing/2014/main" id="{77A8BDBD-2865-B248-968F-6F27CAD15D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7377" y="993422"/>
                      <a:ext cx="237067" cy="417688"/>
                    </a:xfrm>
                    <a:prstGeom prst="upDownArrow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zh-TW" altLang="en-US"/>
                    </a:p>
                  </p:txBody>
                </p:sp>
                <p:sp>
                  <p:nvSpPr>
                    <p:cNvPr id="104" name="文字方塊 103">
                      <a:extLst>
                        <a:ext uri="{FF2B5EF4-FFF2-40B4-BE49-F238E27FC236}">
                          <a16:creationId xmlns="" xmlns:a16="http://schemas.microsoft.com/office/drawing/2014/main" id="{7C155C27-105B-9046-A5B9-1A49E2A1408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953955" y="1072444"/>
                      <a:ext cx="594077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 smtClean="0"/>
                        <a:t>32bits</a:t>
                      </a:r>
                      <a:endParaRPr kumimoji="1" lang="zh-TW" altLang="en-US" sz="1200" dirty="0"/>
                    </a:p>
                  </p:txBody>
                </p:sp>
                <p:sp>
                  <p:nvSpPr>
                    <p:cNvPr id="105" name="矩形 104">
                      <a:extLst>
                        <a:ext uri="{FF2B5EF4-FFF2-40B4-BE49-F238E27FC236}">
                          <a16:creationId xmlns="" xmlns:a16="http://schemas.microsoft.com/office/drawing/2014/main" id="{82510015-4378-D941-B9FA-4B9ED2A801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08711" y="257032"/>
                      <a:ext cx="1377244" cy="733778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eMMC </a:t>
                      </a:r>
                    </a:p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Flash</a:t>
                      </a:r>
                    </a:p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GB</a:t>
                      </a:r>
                      <a:endParaRPr kumimoji="1" lang="zh-TW" altLang="en-US" sz="12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6" name="上-下雙向箭號 105">
                      <a:extLst>
                        <a:ext uri="{FF2B5EF4-FFF2-40B4-BE49-F238E27FC236}">
                          <a16:creationId xmlns="" xmlns:a16="http://schemas.microsoft.com/office/drawing/2014/main" id="{628BE17A-4466-0F48-9286-BCED9DCB00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178799" y="988198"/>
                      <a:ext cx="237067" cy="417688"/>
                    </a:xfrm>
                    <a:prstGeom prst="upDownArrow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zh-TW" altLang="en-US"/>
                    </a:p>
                  </p:txBody>
                </p:sp>
                <p:sp>
                  <p:nvSpPr>
                    <p:cNvPr id="107" name="文字方塊 106">
                      <a:extLst>
                        <a:ext uri="{FF2B5EF4-FFF2-40B4-BE49-F238E27FC236}">
                          <a16:creationId xmlns="" xmlns:a16="http://schemas.microsoft.com/office/drawing/2014/main" id="{9F21BBA8-1265-604F-9CB3-B518988146C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15866" y="1072443"/>
                      <a:ext cx="530577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/>
                        <a:t>8bits</a:t>
                      </a:r>
                      <a:endParaRPr kumimoji="1" lang="zh-TW" altLang="en-US" sz="1200" dirty="0"/>
                    </a:p>
                  </p:txBody>
                </p:sp>
                <p:sp>
                  <p:nvSpPr>
                    <p:cNvPr id="108" name="矩形 107">
                      <a:extLst>
                        <a:ext uri="{FF2B5EF4-FFF2-40B4-BE49-F238E27FC236}">
                          <a16:creationId xmlns="" xmlns:a16="http://schemas.microsoft.com/office/drawing/2014/main" id="{4119A4B1-2E45-504E-A05B-0ADA73CCE1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511410" y="972043"/>
                      <a:ext cx="1004711" cy="618276"/>
                    </a:xfrm>
                    <a:prstGeom prst="rect">
                      <a:avLst/>
                    </a:prstGeom>
                    <a:solidFill>
                      <a:schemeClr val="accent4">
                        <a:lumMod val="40000"/>
                        <a:lumOff val="6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Crystal</a:t>
                      </a:r>
                    </a:p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24MHz</a:t>
                      </a:r>
                      <a:endParaRPr kumimoji="1" lang="zh-TW" altLang="en-US" sz="12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grpSp>
                  <p:nvGrpSpPr>
                    <p:cNvPr id="110" name="群組 109">
                      <a:extLst>
                        <a:ext uri="{FF2B5EF4-FFF2-40B4-BE49-F238E27FC236}">
                          <a16:creationId xmlns="" xmlns:a16="http://schemas.microsoft.com/office/drawing/2014/main" id="{2B4A192F-CE59-4D40-9899-83C2CDD9EBC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826044" y="1576136"/>
                      <a:ext cx="1185334" cy="5281864"/>
                      <a:chOff x="10826044" y="1576136"/>
                      <a:chExt cx="1185334" cy="5281864"/>
                    </a:xfrm>
                  </p:grpSpPr>
                  <p:sp>
                    <p:nvSpPr>
                      <p:cNvPr id="146" name="矩形 145">
                        <a:extLst>
                          <a:ext uri="{FF2B5EF4-FFF2-40B4-BE49-F238E27FC236}">
                            <a16:creationId xmlns="" xmlns:a16="http://schemas.microsoft.com/office/drawing/2014/main" id="{EDF5B63F-5C43-634A-80D8-6CF9EE1AA09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26044" y="1576136"/>
                        <a:ext cx="1185334" cy="5281864"/>
                      </a:xfrm>
                      <a:prstGeom prst="rect">
                        <a:avLst/>
                      </a:prstGeom>
                      <a:solidFill>
                        <a:srgbClr val="FF2F92"/>
                      </a:solidFill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zh-TW" altLang="en-US" dirty="0"/>
                      </a:p>
                    </p:txBody>
                  </p:sp>
                  <p:sp>
                    <p:nvSpPr>
                      <p:cNvPr id="147" name="文字方塊 146">
                        <a:extLst>
                          <a:ext uri="{FF2B5EF4-FFF2-40B4-BE49-F238E27FC236}">
                            <a16:creationId xmlns="" xmlns:a16="http://schemas.microsoft.com/office/drawing/2014/main" id="{3F9D5E00-2815-B648-80AC-2FBA7583DA8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1465046" y="1741592"/>
                        <a:ext cx="461665" cy="34205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vert="eaVert" wrap="square" rtlCol="0">
                        <a:spAutoFit/>
                      </a:bodyPr>
                      <a:lstStyle/>
                      <a:p>
                        <a:r>
                          <a:rPr kumimoji="1" lang="en-US" altLang="zh-TW" dirty="0"/>
                          <a:t>Front Panel</a:t>
                        </a:r>
                        <a:endParaRPr kumimoji="1" lang="zh-TW" altLang="en-US" dirty="0"/>
                      </a:p>
                    </p:txBody>
                  </p:sp>
                </p:grpSp>
                <p:sp>
                  <p:nvSpPr>
                    <p:cNvPr id="112" name="矩形 111">
                      <a:extLst>
                        <a:ext uri="{FF2B5EF4-FFF2-40B4-BE49-F238E27FC236}">
                          <a16:creationId xmlns="" xmlns:a16="http://schemas.microsoft.com/office/drawing/2014/main" id="{3E2813C9-1208-1247-9EF6-DD71D05286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08711" y="5318415"/>
                      <a:ext cx="1377244" cy="733778"/>
                    </a:xfrm>
                    <a:prstGeom prst="rect">
                      <a:avLst/>
                    </a:prstGeom>
                    <a:solidFill>
                      <a:schemeClr val="accent6">
                        <a:lumMod val="60000"/>
                        <a:lumOff val="4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Wi-Fi </a:t>
                      </a:r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11ac/ </a:t>
                      </a:r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BT </a:t>
                      </a:r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5.0</a:t>
                      </a:r>
                      <a:endParaRPr kumimoji="1" lang="en-US" altLang="zh-TW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T2R Chipset</a:t>
                      </a:r>
                    </a:p>
                    <a:p>
                      <a:pPr algn="ctr"/>
                      <a:r>
                        <a:rPr kumimoji="1" lang="en-US" altLang="zh-TW" sz="1200" b="1" dirty="0" smtClean="0">
                          <a:solidFill>
                            <a:srgbClr val="0000FF"/>
                          </a:solidFill>
                        </a:rPr>
                        <a:t>RTL8822CS</a:t>
                      </a:r>
                      <a:endParaRPr kumimoji="1" lang="en-US" altLang="zh-TW" sz="1200" b="1" dirty="0">
                        <a:solidFill>
                          <a:srgbClr val="0000FF"/>
                        </a:solidFill>
                      </a:endParaRPr>
                    </a:p>
                  </p:txBody>
                </p:sp>
                <p:sp>
                  <p:nvSpPr>
                    <p:cNvPr id="113" name="上-下雙向箭號 112">
                      <a:extLst>
                        <a:ext uri="{FF2B5EF4-FFF2-40B4-BE49-F238E27FC236}">
                          <a16:creationId xmlns="" xmlns:a16="http://schemas.microsoft.com/office/drawing/2014/main" id="{E73ABD3A-044B-D246-A739-4A55186136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55467" y="4764749"/>
                      <a:ext cx="234244" cy="553666"/>
                    </a:xfrm>
                    <a:prstGeom prst="upDownArrow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zh-TW" altLang="en-US"/>
                    </a:p>
                  </p:txBody>
                </p:sp>
                <p:sp>
                  <p:nvSpPr>
                    <p:cNvPr id="114" name="上-下雙向箭號 113">
                      <a:extLst>
                        <a:ext uri="{FF2B5EF4-FFF2-40B4-BE49-F238E27FC236}">
                          <a16:creationId xmlns="" xmlns:a16="http://schemas.microsoft.com/office/drawing/2014/main" id="{BC48BD6E-A01C-124E-A7BD-5257BE253B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558389" y="4752621"/>
                      <a:ext cx="234244" cy="553666"/>
                    </a:xfrm>
                    <a:prstGeom prst="upDownArrow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zh-TW" altLang="en-US"/>
                    </a:p>
                  </p:txBody>
                </p:sp>
                <p:sp>
                  <p:nvSpPr>
                    <p:cNvPr id="115" name="文字方塊 114">
                      <a:extLst>
                        <a:ext uri="{FF2B5EF4-FFF2-40B4-BE49-F238E27FC236}">
                          <a16:creationId xmlns="" xmlns:a16="http://schemas.microsoft.com/office/drawing/2014/main" id="{962B0ECB-9725-DC4E-9C5E-EF90188DD54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579077" y="4475622"/>
                      <a:ext cx="58702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 smtClean="0"/>
                        <a:t>UART</a:t>
                      </a:r>
                      <a:endParaRPr kumimoji="1" lang="zh-TW" altLang="en-US" sz="1200" dirty="0"/>
                    </a:p>
                  </p:txBody>
                </p:sp>
                <p:sp>
                  <p:nvSpPr>
                    <p:cNvPr id="116" name="文字方塊 115">
                      <a:extLst>
                        <a:ext uri="{FF2B5EF4-FFF2-40B4-BE49-F238E27FC236}">
                          <a16:creationId xmlns="" xmlns:a16="http://schemas.microsoft.com/office/drawing/2014/main" id="{45DD9927-87DB-424A-BCC6-689E31E3063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383410" y="4469558"/>
                      <a:ext cx="58702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/>
                        <a:t>SDIO</a:t>
                      </a:r>
                    </a:p>
                  </p:txBody>
                </p:sp>
                <p:sp>
                  <p:nvSpPr>
                    <p:cNvPr id="117" name="矩形 116">
                      <a:extLst>
                        <a:ext uri="{FF2B5EF4-FFF2-40B4-BE49-F238E27FC236}">
                          <a16:creationId xmlns="" xmlns:a16="http://schemas.microsoft.com/office/drawing/2014/main" id="{D2F0584A-E606-3844-A0D7-1CFC06CAB0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39110" y="5376166"/>
                      <a:ext cx="1004711" cy="618276"/>
                    </a:xfrm>
                    <a:prstGeom prst="rect">
                      <a:avLst/>
                    </a:prstGeom>
                    <a:solidFill>
                      <a:schemeClr val="accent2">
                        <a:lumMod val="60000"/>
                        <a:lumOff val="4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Chip</a:t>
                      </a:r>
                      <a:endParaRPr kumimoji="1" lang="en-US" altLang="zh-TW" sz="12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Antenna *2</a:t>
                      </a:r>
                      <a:endParaRPr kumimoji="1" lang="zh-TW" altLang="en-US" sz="12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118" name="直線箭頭接點 47">
                      <a:extLst>
                        <a:ext uri="{FF2B5EF4-FFF2-40B4-BE49-F238E27FC236}">
                          <a16:creationId xmlns="" xmlns:a16="http://schemas.microsoft.com/office/drawing/2014/main" id="{AF36D9CB-F052-0A4B-8977-41AC1FE8071D}"/>
                        </a:ext>
                      </a:extLst>
                    </p:cNvPr>
                    <p:cNvCxnSpPr>
                      <a:stCxn id="112" idx="3"/>
                      <a:endCxn id="117" idx="1"/>
                    </p:cNvCxnSpPr>
                    <p:nvPr/>
                  </p:nvCxnSpPr>
                  <p:spPr>
                    <a:xfrm>
                      <a:off x="8985955" y="5685304"/>
                      <a:ext cx="553155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headEnd type="triangle"/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19" name="矩形 118">
                      <a:extLst>
                        <a:ext uri="{FF2B5EF4-FFF2-40B4-BE49-F238E27FC236}">
                          <a16:creationId xmlns="" xmlns:a16="http://schemas.microsoft.com/office/drawing/2014/main" id="{C5D6D651-8C77-2144-A320-36891FCDAD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909733" y="6197602"/>
                      <a:ext cx="1004711" cy="618276"/>
                    </a:xfrm>
                    <a:prstGeom prst="rect">
                      <a:avLst/>
                    </a:prstGeom>
                    <a:solidFill>
                      <a:schemeClr val="accent4">
                        <a:lumMod val="40000"/>
                        <a:lumOff val="60000"/>
                      </a:schemeClr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Crystal</a:t>
                      </a:r>
                    </a:p>
                    <a:p>
                      <a:pPr algn="ctr"/>
                      <a:r>
                        <a:rPr kumimoji="1" lang="en-US" altLang="zh-TW" sz="1200" dirty="0" smtClean="0">
                          <a:solidFill>
                            <a:schemeClr val="tx1"/>
                          </a:solidFill>
                        </a:rPr>
                        <a:t>40MHz</a:t>
                      </a:r>
                      <a:endParaRPr kumimoji="1" lang="en-US" altLang="zh-TW" sz="12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120" name="肘形接點 119">
                      <a:extLst>
                        <a:ext uri="{FF2B5EF4-FFF2-40B4-BE49-F238E27FC236}">
                          <a16:creationId xmlns="" xmlns:a16="http://schemas.microsoft.com/office/drawing/2014/main" id="{C44F27BA-FB85-2C4A-B983-A7B0C1A53A8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6914444" y="5915378"/>
                      <a:ext cx="694267" cy="609644"/>
                    </a:xfrm>
                    <a:prstGeom prst="bentConnector3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1" name="直線接點 120">
                      <a:extLst>
                        <a:ext uri="{FF2B5EF4-FFF2-40B4-BE49-F238E27FC236}">
                          <a16:creationId xmlns="" xmlns:a16="http://schemas.microsoft.com/office/drawing/2014/main" id="{4069B03B-1125-3C4A-AB2A-89CEE4C06728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211272" y="4769132"/>
                      <a:ext cx="0" cy="719923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2" name="直線箭頭接點 64">
                      <a:extLst>
                        <a:ext uri="{FF2B5EF4-FFF2-40B4-BE49-F238E27FC236}">
                          <a16:creationId xmlns="" xmlns:a16="http://schemas.microsoft.com/office/drawing/2014/main" id="{0A2A83DB-5077-9D4A-BE65-A0FE2771A77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7204216" y="5489055"/>
                      <a:ext cx="397439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" name="直線箭頭接點 67">
                      <a:extLst>
                        <a:ext uri="{FF2B5EF4-FFF2-40B4-BE49-F238E27FC236}">
                          <a16:creationId xmlns="" xmlns:a16="http://schemas.microsoft.com/office/drawing/2014/main" id="{479A012C-7A0E-9142-B8EC-47B1212360EF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979849" y="5682316"/>
                      <a:ext cx="628862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" name="直線接點 123">
                      <a:extLst>
                        <a:ext uri="{FF2B5EF4-FFF2-40B4-BE49-F238E27FC236}">
                          <a16:creationId xmlns="" xmlns:a16="http://schemas.microsoft.com/office/drawing/2014/main" id="{5299EF26-6E39-5941-ADEF-B457AC7F977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6979849" y="4769132"/>
                      <a:ext cx="0" cy="913184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25" name="群組 124">
                      <a:extLst>
                        <a:ext uri="{FF2B5EF4-FFF2-40B4-BE49-F238E27FC236}">
                          <a16:creationId xmlns="" xmlns:a16="http://schemas.microsoft.com/office/drawing/2014/main" id="{A88F1C73-EA76-DA4A-83ED-7B89E182471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37961" y="1576136"/>
                      <a:ext cx="1018700" cy="5281863"/>
                      <a:chOff x="10826044" y="1576136"/>
                      <a:chExt cx="1018700" cy="5281863"/>
                    </a:xfrm>
                  </p:grpSpPr>
                  <p:sp>
                    <p:nvSpPr>
                      <p:cNvPr id="144" name="矩形 143">
                        <a:extLst>
                          <a:ext uri="{FF2B5EF4-FFF2-40B4-BE49-F238E27FC236}">
                            <a16:creationId xmlns="" xmlns:a16="http://schemas.microsoft.com/office/drawing/2014/main" id="{F0C201C0-B16E-1840-818C-D22B1CCD04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826044" y="1576136"/>
                        <a:ext cx="1018700" cy="5281863"/>
                      </a:xfrm>
                      <a:prstGeom prst="rect">
                        <a:avLst/>
                      </a:prstGeom>
                      <a:solidFill>
                        <a:srgbClr val="FF2F92"/>
                      </a:solidFill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zh-TW" altLang="en-US" dirty="0"/>
                      </a:p>
                    </p:txBody>
                  </p:sp>
                  <p:sp>
                    <p:nvSpPr>
                      <p:cNvPr id="145" name="文字方塊 144">
                        <a:extLst>
                          <a:ext uri="{FF2B5EF4-FFF2-40B4-BE49-F238E27FC236}">
                            <a16:creationId xmlns="" xmlns:a16="http://schemas.microsoft.com/office/drawing/2014/main" id="{1CA4C0AE-16BA-5D4B-B36B-71BC1177556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0888884" y="1805191"/>
                        <a:ext cx="461665" cy="3420533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vert="eaVert" wrap="square" rtlCol="0">
                        <a:spAutoFit/>
                      </a:bodyPr>
                      <a:lstStyle/>
                      <a:p>
                        <a:r>
                          <a:rPr kumimoji="1" lang="en-US" altLang="zh-TW" dirty="0" smtClean="0"/>
                          <a:t>Back </a:t>
                        </a:r>
                        <a:r>
                          <a:rPr kumimoji="1" lang="en-US" altLang="zh-TW" dirty="0"/>
                          <a:t>Panel</a:t>
                        </a:r>
                        <a:endParaRPr kumimoji="1" lang="zh-TW" altLang="en-US" dirty="0"/>
                      </a:p>
                    </p:txBody>
                  </p:sp>
                </p:grpSp>
                <p:sp>
                  <p:nvSpPr>
                    <p:cNvPr id="127" name="矩形 126">
                      <a:extLst>
                        <a:ext uri="{FF2B5EF4-FFF2-40B4-BE49-F238E27FC236}">
                          <a16:creationId xmlns="" xmlns:a16="http://schemas.microsoft.com/office/drawing/2014/main" id="{90A1C06B-9DCC-A149-8FAA-89EF44A6FA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59806" y="5124480"/>
                      <a:ext cx="1377244" cy="926216"/>
                    </a:xfrm>
                    <a:prstGeom prst="rect">
                      <a:avLst/>
                    </a:prstGeom>
                    <a:solidFill>
                      <a:srgbClr val="FFFF00"/>
                    </a:solidFill>
                    <a:ln w="2857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Power Block</a:t>
                      </a:r>
                    </a:p>
                    <a:p>
                      <a:pPr algn="ctr"/>
                      <a:r>
                        <a:rPr kumimoji="1" lang="en-US" altLang="zh-TW" sz="1200" dirty="0">
                          <a:solidFill>
                            <a:schemeClr val="tx1"/>
                          </a:solidFill>
                        </a:rPr>
                        <a:t>DC-DC</a:t>
                      </a:r>
                      <a:endParaRPr kumimoji="1" lang="zh-TW" altLang="en-US" sz="1200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29" name="文字方塊 128">
                      <a:extLst>
                        <a:ext uri="{FF2B5EF4-FFF2-40B4-BE49-F238E27FC236}">
                          <a16:creationId xmlns="" xmlns:a16="http://schemas.microsoft.com/office/drawing/2014/main" id="{5C81B25A-F527-E24F-9B2B-34F4CC33FA6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85522" y="4392278"/>
                      <a:ext cx="530577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/>
                        <a:t>5V</a:t>
                      </a:r>
                      <a:endParaRPr kumimoji="1" lang="zh-TW" altLang="en-US" sz="1200" dirty="0"/>
                    </a:p>
                  </p:txBody>
                </p:sp>
                <p:cxnSp>
                  <p:nvCxnSpPr>
                    <p:cNvPr id="132" name="直線箭頭接點 106">
                      <a:extLst>
                        <a:ext uri="{FF2B5EF4-FFF2-40B4-BE49-F238E27FC236}">
                          <a16:creationId xmlns="" xmlns:a16="http://schemas.microsoft.com/office/drawing/2014/main" id="{32A168CD-81D4-6243-96E0-7E774933909A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37050" y="5204686"/>
                      <a:ext cx="850723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3" name="直線箭頭接點 107">
                      <a:extLst>
                        <a:ext uri="{FF2B5EF4-FFF2-40B4-BE49-F238E27FC236}">
                          <a16:creationId xmlns="" xmlns:a16="http://schemas.microsoft.com/office/drawing/2014/main" id="{E7BCA248-C29D-B744-8496-CD312D98EB2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37050" y="5388429"/>
                      <a:ext cx="850723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4" name="直線箭頭接點 108">
                      <a:extLst>
                        <a:ext uri="{FF2B5EF4-FFF2-40B4-BE49-F238E27FC236}">
                          <a16:creationId xmlns="" xmlns:a16="http://schemas.microsoft.com/office/drawing/2014/main" id="{D2E4A2BD-565C-D64C-B14C-F90064CD335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37050" y="5569044"/>
                      <a:ext cx="850723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5" name="直線箭頭接點 109">
                      <a:extLst>
                        <a:ext uri="{FF2B5EF4-FFF2-40B4-BE49-F238E27FC236}">
                          <a16:creationId xmlns="" xmlns:a16="http://schemas.microsoft.com/office/drawing/2014/main" id="{EF3C4546-0B94-DB4A-B082-B7E1D8DC655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37050" y="5727472"/>
                      <a:ext cx="850723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36" name="文字方塊 135">
                      <a:extLst>
                        <a:ext uri="{FF2B5EF4-FFF2-40B4-BE49-F238E27FC236}">
                          <a16:creationId xmlns="" xmlns:a16="http://schemas.microsoft.com/office/drawing/2014/main" id="{D1EF73AD-1B7E-CA4D-87B1-4B3C222B4D0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8705" y="4961954"/>
                      <a:ext cx="85886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 smtClean="0"/>
                        <a:t>VDD_EE</a:t>
                      </a:r>
                      <a:endParaRPr kumimoji="1" lang="en-US" altLang="zh-TW" sz="1200" dirty="0"/>
                    </a:p>
                  </p:txBody>
                </p:sp>
                <p:sp>
                  <p:nvSpPr>
                    <p:cNvPr id="137" name="文字方塊 136">
                      <a:extLst>
                        <a:ext uri="{FF2B5EF4-FFF2-40B4-BE49-F238E27FC236}">
                          <a16:creationId xmlns="" xmlns:a16="http://schemas.microsoft.com/office/drawing/2014/main" id="{AFA2A938-BA86-0F4E-80F6-7381381A448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24803" y="5172548"/>
                      <a:ext cx="85886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 smtClean="0"/>
                        <a:t>VDD_CPU</a:t>
                      </a:r>
                      <a:endParaRPr kumimoji="1" lang="en-US" altLang="zh-TW" sz="1200" dirty="0"/>
                    </a:p>
                  </p:txBody>
                </p:sp>
                <p:sp>
                  <p:nvSpPr>
                    <p:cNvPr id="138" name="文字方塊 137">
                      <a:extLst>
                        <a:ext uri="{FF2B5EF4-FFF2-40B4-BE49-F238E27FC236}">
                          <a16:creationId xmlns="" xmlns:a16="http://schemas.microsoft.com/office/drawing/2014/main" id="{EE5E9EFF-64FF-0B40-BCD0-739E3EB0AD1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20570" y="5350555"/>
                      <a:ext cx="85886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/>
                        <a:t>VCC_3.3V</a:t>
                      </a:r>
                    </a:p>
                  </p:txBody>
                </p:sp>
                <p:sp>
                  <p:nvSpPr>
                    <p:cNvPr id="139" name="文字方塊 138">
                      <a:extLst>
                        <a:ext uri="{FF2B5EF4-FFF2-40B4-BE49-F238E27FC236}">
                          <a16:creationId xmlns="" xmlns:a16="http://schemas.microsoft.com/office/drawing/2014/main" id="{3C693A95-2EEA-7C4E-BDC3-F0419F37452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6337" y="5515328"/>
                      <a:ext cx="950135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 smtClean="0"/>
                        <a:t>DDR_1.1V</a:t>
                      </a:r>
                      <a:endParaRPr kumimoji="1" lang="en-US" altLang="zh-TW" sz="1200" dirty="0"/>
                    </a:p>
                  </p:txBody>
                </p:sp>
                <p:cxnSp>
                  <p:nvCxnSpPr>
                    <p:cNvPr id="140" name="直線箭頭接點 114">
                      <a:extLst>
                        <a:ext uri="{FF2B5EF4-FFF2-40B4-BE49-F238E27FC236}">
                          <a16:creationId xmlns="" xmlns:a16="http://schemas.microsoft.com/office/drawing/2014/main" id="{5DD45B36-8B8A-EC45-9315-B08BDF68F05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326845" y="5934970"/>
                      <a:ext cx="850723" cy="0"/>
                    </a:xfrm>
                    <a:prstGeom prst="straightConnector1">
                      <a:avLst/>
                    </a:prstGeom>
                    <a:ln w="12700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41" name="文字方塊 140">
                      <a:extLst>
                        <a:ext uri="{FF2B5EF4-FFF2-40B4-BE49-F238E27FC236}">
                          <a16:creationId xmlns="" xmlns:a16="http://schemas.microsoft.com/office/drawing/2014/main" id="{94B94971-2587-7B4D-BE97-04F452A52C0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6345" y="5719608"/>
                      <a:ext cx="85886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zh-TW" sz="1200" dirty="0"/>
                        <a:t>VCC_1.8V</a:t>
                      </a:r>
                      <a:endParaRPr kumimoji="1" lang="zh-TW" altLang="en-US" sz="1200" dirty="0"/>
                    </a:p>
                  </p:txBody>
                </p:sp>
              </p:grpSp>
              <p:sp>
                <p:nvSpPr>
                  <p:cNvPr id="100" name="矩形 99">
                    <a:extLst>
                      <a:ext uri="{FF2B5EF4-FFF2-40B4-BE49-F238E27FC236}">
                        <a16:creationId xmlns="" xmlns:a16="http://schemas.microsoft.com/office/drawing/2014/main" id="{97E9E550-7D5E-D143-AF6B-308D50688351}"/>
                      </a:ext>
                    </a:extLst>
                  </p:cNvPr>
                  <p:cNvSpPr/>
                  <p:nvPr/>
                </p:nvSpPr>
                <p:spPr>
                  <a:xfrm>
                    <a:off x="10086622" y="2834083"/>
                    <a:ext cx="1309511" cy="372113"/>
                  </a:xfrm>
                  <a:prstGeom prst="rect">
                    <a:avLst/>
                  </a:prstGeom>
                  <a:solidFill>
                    <a:schemeClr val="tx2">
                      <a:lumMod val="40000"/>
                      <a:lumOff val="6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kumimoji="1" lang="en-US" altLang="zh-TW" sz="1200" dirty="0" smtClean="0">
                        <a:solidFill>
                          <a:schemeClr val="tx1"/>
                        </a:solidFill>
                      </a:rPr>
                      <a:t>RGB</a:t>
                    </a:r>
                    <a:r>
                      <a:rPr kumimoji="1" lang="zh-TW" altLang="en-US" sz="120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kumimoji="1" lang="en-US" altLang="zh-TW" sz="1200" dirty="0" smtClean="0">
                        <a:solidFill>
                          <a:schemeClr val="tx1"/>
                        </a:solidFill>
                      </a:rPr>
                      <a:t>LED*1</a:t>
                    </a:r>
                    <a:endParaRPr kumimoji="1" lang="zh-TW" altLang="en-US" sz="1200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91" name="矩形 90">
                  <a:extLst>
                    <a:ext uri="{FF2B5EF4-FFF2-40B4-BE49-F238E27FC236}">
                      <a16:creationId xmlns="" xmlns:a16="http://schemas.microsoft.com/office/drawing/2014/main" id="{1FC99BA6-89BC-8E49-A905-CCC3AF3014A0}"/>
                    </a:ext>
                  </a:extLst>
                </p:cNvPr>
                <p:cNvSpPr/>
                <p:nvPr/>
              </p:nvSpPr>
              <p:spPr>
                <a:xfrm>
                  <a:off x="965662" y="3812107"/>
                  <a:ext cx="1327151" cy="443381"/>
                </a:xfrm>
                <a:prstGeom prst="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kumimoji="1" lang="en-US" altLang="zh-TW" sz="1200" dirty="0" smtClean="0">
                      <a:solidFill>
                        <a:schemeClr val="tx1"/>
                      </a:solidFill>
                    </a:rPr>
                    <a:t>Micro USB</a:t>
                  </a:r>
                </a:p>
                <a:p>
                  <a:pPr algn="ctr"/>
                  <a:r>
                    <a:rPr kumimoji="1" lang="en-US" altLang="zh-TW" sz="1200" dirty="0" smtClean="0">
                      <a:solidFill>
                        <a:schemeClr val="tx1"/>
                      </a:solidFill>
                    </a:rPr>
                    <a:t>(USB2.0)</a:t>
                  </a:r>
                  <a:endParaRPr kumimoji="1" lang="zh-TW" altLang="en-US" sz="1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2" name="上-下雙向箭號 91">
                  <a:extLst>
                    <a:ext uri="{FF2B5EF4-FFF2-40B4-BE49-F238E27FC236}">
                      <a16:creationId xmlns="" xmlns:a16="http://schemas.microsoft.com/office/drawing/2014/main" id="{C569D91E-C734-6F45-B23A-D9BBBDE86BFF}"/>
                    </a:ext>
                  </a:extLst>
                </p:cNvPr>
                <p:cNvSpPr/>
                <p:nvPr/>
              </p:nvSpPr>
              <p:spPr>
                <a:xfrm rot="5400000">
                  <a:off x="3535546" y="2746905"/>
                  <a:ext cx="122776" cy="2613731"/>
                </a:xfrm>
                <a:prstGeom prst="upDown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TW" altLang="en-US"/>
                </a:p>
              </p:txBody>
            </p:sp>
            <p:sp>
              <p:nvSpPr>
                <p:cNvPr id="93" name="文字方塊 92">
                  <a:extLst>
                    <a:ext uri="{FF2B5EF4-FFF2-40B4-BE49-F238E27FC236}">
                      <a16:creationId xmlns="" xmlns:a16="http://schemas.microsoft.com/office/drawing/2014/main" id="{40176125-73D0-374F-BE24-7303582F2624}"/>
                    </a:ext>
                  </a:extLst>
                </p:cNvPr>
                <p:cNvSpPr txBox="1"/>
                <p:nvPr/>
              </p:nvSpPr>
              <p:spPr>
                <a:xfrm>
                  <a:off x="2785180" y="3785104"/>
                  <a:ext cx="1377244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zh-TW" sz="1000" dirty="0" smtClean="0"/>
                    <a:t>USB</a:t>
                  </a:r>
                  <a:r>
                    <a:rPr kumimoji="1" lang="zh-TW" altLang="en-US" sz="1000" dirty="0" smtClean="0"/>
                    <a:t> </a:t>
                  </a:r>
                  <a:r>
                    <a:rPr kumimoji="1" lang="en-US" altLang="zh-TW" sz="1000" dirty="0" smtClean="0"/>
                    <a:t>OTG D+/D-</a:t>
                  </a:r>
                  <a:endParaRPr kumimoji="1" lang="zh-TW" altLang="en-US" sz="1000" dirty="0"/>
                </a:p>
              </p:txBody>
            </p:sp>
          </p:grpSp>
          <p:sp>
            <p:nvSpPr>
              <p:cNvPr id="87" name="文字方塊 86">
                <a:extLst>
                  <a:ext uri="{FF2B5EF4-FFF2-40B4-BE49-F238E27FC236}">
                    <a16:creationId xmlns="" xmlns:a16="http://schemas.microsoft.com/office/drawing/2014/main" id="{40176125-73D0-374F-BE24-7303582F2624}"/>
                  </a:ext>
                </a:extLst>
              </p:cNvPr>
              <p:cNvSpPr txBox="1"/>
              <p:nvPr/>
            </p:nvSpPr>
            <p:spPr>
              <a:xfrm>
                <a:off x="2698878" y="1937350"/>
                <a:ext cx="172014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TW" sz="1000" dirty="0"/>
                  <a:t>TMDS/DDC_I2C/CEC/HPD</a:t>
                </a:r>
                <a:endParaRPr kumimoji="1" lang="zh-TW" altLang="en-US" sz="1000" dirty="0"/>
              </a:p>
            </p:txBody>
          </p:sp>
          <p:sp>
            <p:nvSpPr>
              <p:cNvPr id="89" name="矩形 88">
                <a:extLst>
                  <a:ext uri="{FF2B5EF4-FFF2-40B4-BE49-F238E27FC236}">
                    <a16:creationId xmlns="" xmlns:a16="http://schemas.microsoft.com/office/drawing/2014/main" id="{1FC99BA6-89BC-8E49-A905-CCC3AF3014A0}"/>
                  </a:ext>
                </a:extLst>
              </p:cNvPr>
              <p:cNvSpPr/>
              <p:nvPr/>
            </p:nvSpPr>
            <p:spPr>
              <a:xfrm>
                <a:off x="965662" y="2052875"/>
                <a:ext cx="1327151" cy="443381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TW" sz="1200" dirty="0" smtClean="0">
                    <a:solidFill>
                      <a:schemeClr val="tx1"/>
                    </a:solidFill>
                  </a:rPr>
                  <a:t>HDMI Female</a:t>
                </a:r>
              </a:p>
              <a:p>
                <a:pPr algn="ctr"/>
                <a:r>
                  <a:rPr kumimoji="1" lang="en-US" altLang="zh-TW" sz="1200" dirty="0" smtClean="0">
                    <a:solidFill>
                      <a:schemeClr val="tx1"/>
                    </a:solidFill>
                  </a:rPr>
                  <a:t>Connector</a:t>
                </a:r>
                <a:endParaRPr kumimoji="1"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48" name="矩形 147"/>
            <p:cNvSpPr/>
            <p:nvPr/>
          </p:nvSpPr>
          <p:spPr>
            <a:xfrm>
              <a:off x="1582863" y="4769132"/>
              <a:ext cx="703385" cy="61929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400" dirty="0" err="1" smtClean="0">
                  <a:solidFill>
                    <a:schemeClr val="tx1"/>
                  </a:solidFill>
                </a:rPr>
                <a:t>eFuse</a:t>
              </a:r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49" name="上-下雙向箭號 148">
              <a:extLst>
                <a:ext uri="{FF2B5EF4-FFF2-40B4-BE49-F238E27FC236}">
                  <a16:creationId xmlns="" xmlns:a16="http://schemas.microsoft.com/office/drawing/2014/main" id="{C569D91E-C734-6F45-B23A-D9BBBDE86BFF}"/>
                </a:ext>
              </a:extLst>
            </p:cNvPr>
            <p:cNvSpPr/>
            <p:nvPr/>
          </p:nvSpPr>
          <p:spPr>
            <a:xfrm rot="5400000">
              <a:off x="3553701" y="954716"/>
              <a:ext cx="122776" cy="2613731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cxnSp>
          <p:nvCxnSpPr>
            <p:cNvPr id="150" name="直線單箭頭接點 149"/>
            <p:cNvCxnSpPr/>
            <p:nvPr/>
          </p:nvCxnSpPr>
          <p:spPr>
            <a:xfrm>
              <a:off x="1934556" y="4255488"/>
              <a:ext cx="0" cy="513644"/>
            </a:xfrm>
            <a:prstGeom prst="straightConnector1">
              <a:avLst/>
            </a:prstGeom>
            <a:ln w="19050">
              <a:solidFill>
                <a:srgbClr val="090F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肘形接點 150"/>
            <p:cNvCxnSpPr/>
            <p:nvPr/>
          </p:nvCxnSpPr>
          <p:spPr>
            <a:xfrm>
              <a:off x="2286248" y="5078781"/>
              <a:ext cx="673558" cy="508807"/>
            </a:xfrm>
            <a:prstGeom prst="bentConnector3">
              <a:avLst/>
            </a:prstGeom>
            <a:ln w="19050">
              <a:solidFill>
                <a:srgbClr val="090F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文字方塊 151">
              <a:extLst>
                <a:ext uri="{FF2B5EF4-FFF2-40B4-BE49-F238E27FC236}">
                  <a16:creationId xmlns="" xmlns:a16="http://schemas.microsoft.com/office/drawing/2014/main" id="{40176125-73D0-374F-BE24-7303582F2624}"/>
                </a:ext>
              </a:extLst>
            </p:cNvPr>
            <p:cNvSpPr txBox="1"/>
            <p:nvPr/>
          </p:nvSpPr>
          <p:spPr>
            <a:xfrm>
              <a:off x="9254577" y="2744690"/>
              <a:ext cx="7407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000" dirty="0" smtClean="0"/>
                <a:t>GPIO</a:t>
              </a:r>
              <a:endParaRPr kumimoji="1" lang="zh-TW" altLang="en-US" sz="1000" dirty="0"/>
            </a:p>
          </p:txBody>
        </p:sp>
        <p:sp>
          <p:nvSpPr>
            <p:cNvPr id="154" name="矩形 153">
              <a:extLst>
                <a:ext uri="{FF2B5EF4-FFF2-40B4-BE49-F238E27FC236}">
                  <a16:creationId xmlns="" xmlns:a16="http://schemas.microsoft.com/office/drawing/2014/main" id="{97E9E550-7D5E-D143-AF6B-308D50688351}"/>
                </a:ext>
              </a:extLst>
            </p:cNvPr>
            <p:cNvSpPr/>
            <p:nvPr/>
          </p:nvSpPr>
          <p:spPr>
            <a:xfrm>
              <a:off x="10121078" y="3908214"/>
              <a:ext cx="1309511" cy="372113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200" dirty="0" smtClean="0">
                  <a:solidFill>
                    <a:schemeClr val="tx1"/>
                  </a:solidFill>
                </a:rPr>
                <a:t>Button*2</a:t>
              </a:r>
              <a:endParaRPr kumimoji="1"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" name="向右箭號 2"/>
            <p:cNvSpPr/>
            <p:nvPr/>
          </p:nvSpPr>
          <p:spPr>
            <a:xfrm>
              <a:off x="8975558" y="2942782"/>
              <a:ext cx="1111064" cy="21799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5" name="向右箭號 154"/>
            <p:cNvSpPr/>
            <p:nvPr/>
          </p:nvSpPr>
          <p:spPr>
            <a:xfrm>
              <a:off x="8995002" y="4015433"/>
              <a:ext cx="1111064" cy="21799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6" name="文字方塊 155">
              <a:extLst>
                <a:ext uri="{FF2B5EF4-FFF2-40B4-BE49-F238E27FC236}">
                  <a16:creationId xmlns="" xmlns:a16="http://schemas.microsoft.com/office/drawing/2014/main" id="{40176125-73D0-374F-BE24-7303582F2624}"/>
                </a:ext>
              </a:extLst>
            </p:cNvPr>
            <p:cNvSpPr txBox="1"/>
            <p:nvPr/>
          </p:nvSpPr>
          <p:spPr>
            <a:xfrm>
              <a:off x="9180154" y="3769212"/>
              <a:ext cx="74076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000" dirty="0" smtClean="0"/>
                <a:t>GPIO</a:t>
              </a:r>
              <a:endParaRPr kumimoji="1" lang="zh-TW" altLang="en-US" sz="1000" dirty="0"/>
            </a:p>
          </p:txBody>
        </p:sp>
        <p:sp>
          <p:nvSpPr>
            <p:cNvPr id="157" name="矩形 156">
              <a:extLst>
                <a:ext uri="{FF2B5EF4-FFF2-40B4-BE49-F238E27FC236}">
                  <a16:creationId xmlns="" xmlns:a16="http://schemas.microsoft.com/office/drawing/2014/main" id="{95F8CE55-3444-6C49-BBBB-5A4D801983B0}"/>
                </a:ext>
              </a:extLst>
            </p:cNvPr>
            <p:cNvSpPr/>
            <p:nvPr/>
          </p:nvSpPr>
          <p:spPr>
            <a:xfrm>
              <a:off x="2776365" y="2769285"/>
              <a:ext cx="1377244" cy="73377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200" dirty="0" smtClean="0">
                  <a:solidFill>
                    <a:schemeClr val="tx1"/>
                  </a:solidFill>
                </a:rPr>
                <a:t>Ethernet PHY</a:t>
              </a:r>
              <a:endParaRPr kumimoji="1" lang="en-US" altLang="zh-TW" sz="1200" dirty="0">
                <a:solidFill>
                  <a:schemeClr val="tx1"/>
                </a:solidFill>
              </a:endParaRPr>
            </a:p>
          </p:txBody>
        </p:sp>
        <p:sp>
          <p:nvSpPr>
            <p:cNvPr id="158" name="矩形 157">
              <a:extLst>
                <a:ext uri="{FF2B5EF4-FFF2-40B4-BE49-F238E27FC236}">
                  <a16:creationId xmlns="" xmlns:a16="http://schemas.microsoft.com/office/drawing/2014/main" id="{1FC99BA6-89BC-8E49-A905-CCC3AF3014A0}"/>
                </a:ext>
              </a:extLst>
            </p:cNvPr>
            <p:cNvSpPr/>
            <p:nvPr/>
          </p:nvSpPr>
          <p:spPr>
            <a:xfrm>
              <a:off x="949554" y="2939088"/>
              <a:ext cx="1327151" cy="44338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TW" sz="1200" dirty="0" smtClean="0">
                  <a:solidFill>
                    <a:schemeClr val="tx1"/>
                  </a:solidFill>
                </a:rPr>
                <a:t>RJ45 Connector</a:t>
              </a:r>
              <a:endParaRPr kumimoji="1"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59" name="上-下雙向箭號 158">
              <a:extLst>
                <a:ext uri="{FF2B5EF4-FFF2-40B4-BE49-F238E27FC236}">
                  <a16:creationId xmlns="" xmlns:a16="http://schemas.microsoft.com/office/drawing/2014/main" id="{C569D91E-C734-6F45-B23A-D9BBBDE86BFF}"/>
                </a:ext>
              </a:extLst>
            </p:cNvPr>
            <p:cNvSpPr/>
            <p:nvPr/>
          </p:nvSpPr>
          <p:spPr>
            <a:xfrm rot="5400000">
              <a:off x="2455420" y="2901959"/>
              <a:ext cx="129322" cy="503944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60" name="上-下雙向箭號 159">
              <a:extLst>
                <a:ext uri="{FF2B5EF4-FFF2-40B4-BE49-F238E27FC236}">
                  <a16:creationId xmlns="" xmlns:a16="http://schemas.microsoft.com/office/drawing/2014/main" id="{C569D91E-C734-6F45-B23A-D9BBBDE86BFF}"/>
                </a:ext>
              </a:extLst>
            </p:cNvPr>
            <p:cNvSpPr/>
            <p:nvPr/>
          </p:nvSpPr>
          <p:spPr>
            <a:xfrm rot="5400000">
              <a:off x="4460668" y="2729106"/>
              <a:ext cx="121379" cy="783040"/>
            </a:xfrm>
            <a:prstGeom prst="up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61" name="文字方塊 160">
              <a:extLst>
                <a:ext uri="{FF2B5EF4-FFF2-40B4-BE49-F238E27FC236}">
                  <a16:creationId xmlns="" xmlns:a16="http://schemas.microsoft.com/office/drawing/2014/main" id="{40176125-73D0-374F-BE24-7303582F2624}"/>
                </a:ext>
              </a:extLst>
            </p:cNvPr>
            <p:cNvSpPr txBox="1"/>
            <p:nvPr/>
          </p:nvSpPr>
          <p:spPr>
            <a:xfrm>
              <a:off x="4281452" y="2806072"/>
              <a:ext cx="640503" cy="254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TW" sz="1000" dirty="0" smtClean="0"/>
                <a:t>RGMII</a:t>
              </a:r>
              <a:endParaRPr kumimoji="1" lang="zh-TW" altLang="en-US" sz="1000" dirty="0"/>
            </a:p>
          </p:txBody>
        </p:sp>
      </p:grpSp>
      <p:cxnSp>
        <p:nvCxnSpPr>
          <p:cNvPr id="5" name="肘形接點 4"/>
          <p:cNvCxnSpPr>
            <a:stCxn id="108" idx="3"/>
          </p:cNvCxnSpPr>
          <p:nvPr/>
        </p:nvCxnSpPr>
        <p:spPr>
          <a:xfrm>
            <a:off x="4516121" y="1281181"/>
            <a:ext cx="368700" cy="246830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9599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745067" y="619125"/>
            <a:ext cx="10515600" cy="779463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PCBA placement-recommended box </a:t>
            </a:r>
            <a:r>
              <a:rPr lang="en-US" altLang="zh-TW" dirty="0" err="1" smtClean="0"/>
              <a:t>siz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>
                <a:latin typeface="Calibri" panose="020F0502020204030204" pitchFamily="34" charset="0"/>
                <a:ea typeface="新細明體" panose="02020500000000000000" charset="-120"/>
                <a:cs typeface="Helvetica" pitchFamily="34" charset="0"/>
              </a:rPr>
              <a:t>- </a:t>
            </a:r>
            <a:r>
              <a:rPr lang="en-US" altLang="zh-TW" dirty="0" smtClean="0">
                <a:latin typeface="Calibri" panose="020F0502020204030204" pitchFamily="34" charset="0"/>
                <a:ea typeface="新細明體" panose="02020500000000000000" charset="-120"/>
                <a:cs typeface="Helvetica" pitchFamily="34" charset="0"/>
                <a:sym typeface="+mn-ea"/>
              </a:rPr>
              <a:t>90mm </a:t>
            </a:r>
            <a:r>
              <a:rPr lang="en-US" altLang="zh-TW" dirty="0">
                <a:latin typeface="Calibri" panose="020F0502020204030204" pitchFamily="34" charset="0"/>
                <a:ea typeface="新細明體" panose="02020500000000000000" charset="-120"/>
                <a:cs typeface="Helvetica" pitchFamily="34" charset="0"/>
                <a:sym typeface="+mn-ea"/>
              </a:rPr>
              <a:t>x </a:t>
            </a:r>
            <a:r>
              <a:rPr lang="en-US" altLang="zh-TW" dirty="0" smtClean="0">
                <a:latin typeface="Calibri" panose="020F0502020204030204" pitchFamily="34" charset="0"/>
                <a:ea typeface="新細明體" panose="02020500000000000000" charset="-120"/>
                <a:cs typeface="Helvetica" pitchFamily="34" charset="0"/>
                <a:sym typeface="+mn-ea"/>
              </a:rPr>
              <a:t>45mm </a:t>
            </a:r>
            <a:r>
              <a:rPr lang="en-US" altLang="zh-TW" dirty="0">
                <a:latin typeface="Calibri" panose="020F0502020204030204" pitchFamily="34" charset="0"/>
                <a:ea typeface="新細明體" panose="02020500000000000000" charset="-120"/>
                <a:cs typeface="Helvetica" pitchFamily="34" charset="0"/>
                <a:sym typeface="+mn-ea"/>
              </a:rPr>
              <a:t>x </a:t>
            </a:r>
            <a:r>
              <a:rPr lang="en-US" altLang="zh-TW" dirty="0" smtClean="0">
                <a:latin typeface="Calibri" panose="020F0502020204030204" pitchFamily="34" charset="0"/>
                <a:ea typeface="新細明體" panose="02020500000000000000" charset="-120"/>
                <a:cs typeface="Helvetica" pitchFamily="34" charset="0"/>
                <a:sym typeface="+mn-ea"/>
              </a:rPr>
              <a:t>16mm</a:t>
            </a:r>
            <a:r>
              <a:rPr lang="en-US" altLang="zh-TW" dirty="0">
                <a:latin typeface="Calibri" panose="020F0502020204030204" pitchFamily="34" charset="0"/>
                <a:ea typeface="新細明體" panose="02020500000000000000" charset="-120"/>
                <a:cs typeface="Helvetica" pitchFamily="34" charset="0"/>
              </a:rPr>
              <a:t/>
            </a:r>
            <a:br>
              <a:rPr lang="en-US" altLang="zh-TW" dirty="0">
                <a:latin typeface="Calibri" panose="020F0502020204030204" pitchFamily="34" charset="0"/>
                <a:ea typeface="新細明體" panose="02020500000000000000" charset="-120"/>
                <a:cs typeface="Helvetica" pitchFamily="34" charset="0"/>
              </a:rPr>
            </a:br>
            <a:endParaRPr lang="zh-TW" altLang="en-US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91" y="1524000"/>
            <a:ext cx="5843222" cy="519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24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/>
              <a:t>The reason why the other placement is not chosen</a:t>
            </a:r>
            <a:endParaRPr lang="zh-TW" altLang="en-US" sz="3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50371" y="1481667"/>
            <a:ext cx="10515600" cy="4781021"/>
          </a:xfrm>
        </p:spPr>
        <p:txBody>
          <a:bodyPr/>
          <a:lstStyle/>
          <a:p>
            <a:r>
              <a:rPr lang="en-US" altLang="zh-TW" dirty="0" smtClean="0"/>
              <a:t>If the USB and HDMI connectors are placed at 2 sides, the layout trace routing will be more complicated and hence enlarge the length</a:t>
            </a:r>
            <a:r>
              <a:rPr lang="en-US" altLang="zh-TW" dirty="0" smtClean="0"/>
              <a:t>.(placement shown below)</a:t>
            </a:r>
            <a:endParaRPr lang="en-US" altLang="zh-TW" dirty="0" smtClean="0"/>
          </a:p>
          <a:p>
            <a:r>
              <a:rPr lang="en-US" altLang="zh-TW" dirty="0" smtClean="0"/>
              <a:t>Also the Ethernet port restricts the shortening of width.</a:t>
            </a:r>
          </a:p>
        </p:txBody>
      </p:sp>
      <p:pic>
        <p:nvPicPr>
          <p:cNvPr id="5122" name="Picture 2" descr="C:\Users\Henry CHIOU\AppData\Local\SuperNotes\henry.chiou@mail.foxconn.com\mid\image013.jpg@01D627CF.A0B972F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5" y="3953839"/>
            <a:ext cx="3044826" cy="1970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5532" y="3303494"/>
            <a:ext cx="5078802" cy="327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038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Development Process (1/5)</a:t>
            </a:r>
          </a:p>
        </p:txBody>
      </p:sp>
      <p:graphicFrame>
        <p:nvGraphicFramePr>
          <p:cNvPr id="8" name="다이어그램 7"/>
          <p:cNvGraphicFramePr/>
          <p:nvPr/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Wi-Fi spec. review </a:t>
            </a:r>
          </a:p>
          <a:p>
            <a:pPr marL="673801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Transmit power  </a:t>
            </a:r>
          </a:p>
          <a:p>
            <a:pPr marL="673801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Frequency Band</a:t>
            </a: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Wi-Fi solution 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Interface : </a:t>
            </a:r>
            <a:r>
              <a:rPr lang="en-US" altLang="ko-KR" dirty="0">
                <a:solidFill>
                  <a:srgbClr val="FF0000"/>
                </a:solidFill>
              </a:rPr>
              <a:t>SDIO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Chipset vendor : </a:t>
            </a:r>
            <a:r>
              <a:rPr lang="en-US" altLang="ko-KR" dirty="0">
                <a:solidFill>
                  <a:srgbClr val="FF0000"/>
                </a:solidFill>
              </a:rPr>
              <a:t>REALTEK</a:t>
            </a: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Locating Antenna position in STB </a:t>
            </a:r>
          </a:p>
          <a:p>
            <a:pPr marL="673801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Mechanical drawing </a:t>
            </a:r>
          </a:p>
          <a:p>
            <a:pPr marL="673801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Simulation(</a:t>
            </a:r>
            <a:r>
              <a:rPr lang="en-US" altLang="zh-TW" dirty="0"/>
              <a:t>HFSS</a:t>
            </a:r>
            <a:r>
              <a:rPr lang="en-US" altLang="ko-KR" dirty="0"/>
              <a:t>) </a:t>
            </a:r>
          </a:p>
          <a:p>
            <a:pPr marL="673801" lvl="1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RF cable path </a:t>
            </a:r>
          </a:p>
          <a:p>
            <a:pPr marL="273751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Schematic and Layout Vendor review</a:t>
            </a:r>
          </a:p>
        </p:txBody>
      </p:sp>
    </p:spTree>
    <p:extLst>
      <p:ext uri="{BB962C8B-B14F-4D97-AF65-F5344CB8AC3E}">
        <p14:creationId xmlns:p14="http://schemas.microsoft.com/office/powerpoint/2010/main" val="4088787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C3944D4E-BA2A-43F5-85CD-C284CB4F9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4445"/>
          </a:xfrm>
        </p:spPr>
        <p:txBody>
          <a:bodyPr/>
          <a:lstStyle/>
          <a:p>
            <a:r>
              <a:rPr lang="en-US" altLang="zh-TW" dirty="0"/>
              <a:t>Design prepare</a:t>
            </a:r>
            <a:endParaRPr lang="zh-TW" alt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54F66BB3-D98F-47A3-88D3-563D61362F36}"/>
              </a:ext>
            </a:extLst>
          </p:cNvPr>
          <p:cNvSpPr txBox="1"/>
          <p:nvPr/>
        </p:nvSpPr>
        <p:spPr>
          <a:xfrm>
            <a:off x="154619" y="1357858"/>
            <a:ext cx="20825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u="sng" dirty="0"/>
              <a:t>Mechanical drawing</a:t>
            </a:r>
            <a:endParaRPr lang="zh-TW" altLang="en-US" sz="1600" b="1" u="sng" dirty="0"/>
          </a:p>
        </p:txBody>
      </p:sp>
      <p:sp>
        <p:nvSpPr>
          <p:cNvPr id="6" name="文字方塊 5">
            <a:extLst>
              <a:ext uri="{FF2B5EF4-FFF2-40B4-BE49-F238E27FC236}">
                <a16:creationId xmlns="" xmlns:a16="http://schemas.microsoft.com/office/drawing/2014/main" id="{69610698-3372-471D-B395-A98A662D94BF}"/>
              </a:ext>
            </a:extLst>
          </p:cNvPr>
          <p:cNvSpPr txBox="1"/>
          <p:nvPr/>
        </p:nvSpPr>
        <p:spPr>
          <a:xfrm>
            <a:off x="6279474" y="508963"/>
            <a:ext cx="224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u="sng" dirty="0"/>
              <a:t>Simulation (HFSS)</a:t>
            </a:r>
            <a:endParaRPr lang="zh-TW" altLang="en-US" sz="1600" b="1" u="sng" dirty="0"/>
          </a:p>
        </p:txBody>
      </p:sp>
      <p:sp>
        <p:nvSpPr>
          <p:cNvPr id="9" name="文字方塊 8">
            <a:extLst>
              <a:ext uri="{FF2B5EF4-FFF2-40B4-BE49-F238E27FC236}">
                <a16:creationId xmlns="" xmlns:a16="http://schemas.microsoft.com/office/drawing/2014/main" id="{57170A4D-B16F-44EF-9BCB-CC0BB8E5CFCF}"/>
              </a:ext>
            </a:extLst>
          </p:cNvPr>
          <p:cNvSpPr txBox="1"/>
          <p:nvPr/>
        </p:nvSpPr>
        <p:spPr>
          <a:xfrm>
            <a:off x="6279474" y="874017"/>
            <a:ext cx="10423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Return Loss</a:t>
            </a:r>
            <a:endParaRPr lang="zh-TW" altLang="en-US" sz="1400" b="1" dirty="0"/>
          </a:p>
        </p:txBody>
      </p: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FCF58A48-0526-4C24-8004-98EEE1BCD711}"/>
              </a:ext>
            </a:extLst>
          </p:cNvPr>
          <p:cNvSpPr txBox="1"/>
          <p:nvPr/>
        </p:nvSpPr>
        <p:spPr>
          <a:xfrm>
            <a:off x="6362215" y="4497859"/>
            <a:ext cx="10423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Efficiency</a:t>
            </a:r>
            <a:endParaRPr lang="zh-TW" altLang="en-US" sz="1400" b="1" dirty="0"/>
          </a:p>
        </p:txBody>
      </p:sp>
      <p:graphicFrame>
        <p:nvGraphicFramePr>
          <p:cNvPr id="11" name="表格 10">
            <a:extLst>
              <a:ext uri="{FF2B5EF4-FFF2-40B4-BE49-F238E27FC236}">
                <a16:creationId xmlns="" xmlns:a16="http://schemas.microsoft.com/office/drawing/2014/main" id="{D4F609B8-D6DB-4100-A156-3B06A67B65B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484220" y="4791129"/>
          <a:ext cx="3795462" cy="688204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155141">
                  <a:extLst>
                    <a:ext uri="{9D8B030D-6E8A-4147-A177-3AD203B41FA5}">
                      <a16:colId xmlns="" xmlns:a16="http://schemas.microsoft.com/office/drawing/2014/main" val="1586254945"/>
                    </a:ext>
                  </a:extLst>
                </a:gridCol>
                <a:gridCol w="880107">
                  <a:extLst>
                    <a:ext uri="{9D8B030D-6E8A-4147-A177-3AD203B41FA5}">
                      <a16:colId xmlns="" xmlns:a16="http://schemas.microsoft.com/office/drawing/2014/main" val="1781229969"/>
                    </a:ext>
                  </a:extLst>
                </a:gridCol>
                <a:gridCol w="880107">
                  <a:extLst>
                    <a:ext uri="{9D8B030D-6E8A-4147-A177-3AD203B41FA5}">
                      <a16:colId xmlns="" xmlns:a16="http://schemas.microsoft.com/office/drawing/2014/main" val="3432300392"/>
                    </a:ext>
                  </a:extLst>
                </a:gridCol>
                <a:gridCol w="880107">
                  <a:extLst>
                    <a:ext uri="{9D8B030D-6E8A-4147-A177-3AD203B41FA5}">
                      <a16:colId xmlns="" xmlns:a16="http://schemas.microsoft.com/office/drawing/2014/main" val="2703328174"/>
                    </a:ext>
                  </a:extLst>
                </a:gridCol>
              </a:tblGrid>
              <a:tr h="344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Chip</a:t>
                      </a:r>
                      <a:r>
                        <a:rPr lang="en-US" sz="1200" b="0" kern="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antenna</a:t>
                      </a:r>
                      <a:endParaRPr lang="en-US" sz="1200" b="0" kern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>
                          <a:solidFill>
                            <a:schemeClr val="tx1"/>
                          </a:solidFill>
                          <a:effectLst/>
                        </a:rPr>
                        <a:t>5.15G</a:t>
                      </a:r>
                      <a:endParaRPr lang="en-US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 smtClean="0">
                          <a:solidFill>
                            <a:schemeClr val="tx1"/>
                          </a:solidFill>
                          <a:effectLst/>
                        </a:rPr>
                        <a:t>5.47G</a:t>
                      </a:r>
                      <a:endParaRPr lang="en-US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5.85G</a:t>
                      </a:r>
                      <a:endParaRPr lang="en-US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916117270"/>
                  </a:ext>
                </a:extLst>
              </a:tr>
              <a:tr h="34410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sz="1200" b="0" kern="0" dirty="0">
                          <a:solidFill>
                            <a:schemeClr val="tx1"/>
                          </a:solidFill>
                          <a:effectLst/>
                        </a:rPr>
                        <a:t>Efficiency(%)</a:t>
                      </a:r>
                      <a:endParaRPr lang="en-US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TW" sz="1200" b="0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63.36</a:t>
                      </a:r>
                      <a:endParaRPr lang="en-US" altLang="zh-TW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TW" sz="1200" b="0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66.20</a:t>
                      </a:r>
                      <a:endParaRPr lang="en-US" altLang="zh-TW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TW" sz="1200" b="0" kern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63.51</a:t>
                      </a:r>
                      <a:endParaRPr lang="en-US" altLang="zh-TW" sz="1200" b="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732711035"/>
                  </a:ext>
                </a:extLst>
              </a:tr>
            </a:tbl>
          </a:graphicData>
        </a:graphic>
      </p:graphicFrame>
      <p:sp>
        <p:nvSpPr>
          <p:cNvPr id="13" name="文字方塊 12">
            <a:extLst>
              <a:ext uri="{FF2B5EF4-FFF2-40B4-BE49-F238E27FC236}">
                <a16:creationId xmlns="" xmlns:a16="http://schemas.microsoft.com/office/drawing/2014/main" id="{4A0DB3A4-3DE7-494B-893B-475546FDD2C7}"/>
              </a:ext>
            </a:extLst>
          </p:cNvPr>
          <p:cNvSpPr txBox="1"/>
          <p:nvPr/>
        </p:nvSpPr>
        <p:spPr>
          <a:xfrm>
            <a:off x="6362215" y="5645249"/>
            <a:ext cx="5542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* Above is reference data, need to use actual PCB to test</a:t>
            </a:r>
            <a:endParaRPr lang="zh-TW" altLang="en-US" sz="1400" b="1" dirty="0"/>
          </a:p>
        </p:txBody>
      </p:sp>
      <p:grpSp>
        <p:nvGrpSpPr>
          <p:cNvPr id="20" name="群組 19"/>
          <p:cNvGrpSpPr/>
          <p:nvPr/>
        </p:nvGrpSpPr>
        <p:grpSpPr>
          <a:xfrm>
            <a:off x="650790" y="4640592"/>
            <a:ext cx="2985174" cy="1486096"/>
            <a:chOff x="1820563" y="3080663"/>
            <a:chExt cx="2985174" cy="1486096"/>
          </a:xfrm>
        </p:grpSpPr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0563" y="3080663"/>
              <a:ext cx="2985174" cy="1486096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1907659" y="3823711"/>
              <a:ext cx="659026" cy="4154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zh-TW" sz="1050" dirty="0" smtClean="0"/>
                <a:t>WIFI </a:t>
              </a:r>
            </a:p>
            <a:p>
              <a:r>
                <a:rPr lang="en-US" altLang="zh-TW" sz="1050" dirty="0" smtClean="0"/>
                <a:t>module</a:t>
              </a:r>
              <a:endParaRPr lang="zh-TW" altLang="en-US" sz="1050" dirty="0"/>
            </a:p>
          </p:txBody>
        </p:sp>
        <p:sp>
          <p:nvSpPr>
            <p:cNvPr id="19" name="文字方塊 18"/>
            <p:cNvSpPr txBox="1"/>
            <p:nvPr/>
          </p:nvSpPr>
          <p:spPr>
            <a:xfrm>
              <a:off x="3313150" y="3696753"/>
              <a:ext cx="1143521" cy="2539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050" dirty="0" smtClean="0"/>
                <a:t>SOC</a:t>
              </a:r>
              <a:endParaRPr lang="zh-TW" altLang="en-US" sz="1050" dirty="0"/>
            </a:p>
          </p:txBody>
        </p:sp>
      </p:grpSp>
      <p:sp>
        <p:nvSpPr>
          <p:cNvPr id="21" name="矩形 20"/>
          <p:cNvSpPr/>
          <p:nvPr/>
        </p:nvSpPr>
        <p:spPr>
          <a:xfrm>
            <a:off x="510746" y="5256682"/>
            <a:ext cx="1268627" cy="97644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2" name="圖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6804" y="1696412"/>
            <a:ext cx="3058320" cy="2739080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4" name="肘形接點 23"/>
          <p:cNvCxnSpPr>
            <a:stCxn id="21" idx="3"/>
          </p:cNvCxnSpPr>
          <p:nvPr/>
        </p:nvCxnSpPr>
        <p:spPr>
          <a:xfrm flipV="1">
            <a:off x="1779373" y="3962400"/>
            <a:ext cx="1408670" cy="1782503"/>
          </a:xfrm>
          <a:prstGeom prst="bentConnector2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/>
          <p:cNvSpPr txBox="1"/>
          <p:nvPr/>
        </p:nvSpPr>
        <p:spPr>
          <a:xfrm>
            <a:off x="2483708" y="2660129"/>
            <a:ext cx="1305098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WIFI module</a:t>
            </a:r>
            <a:endParaRPr lang="zh-TW" altLang="en-US" sz="1600" dirty="0"/>
          </a:p>
        </p:txBody>
      </p:sp>
      <p:sp>
        <p:nvSpPr>
          <p:cNvPr id="26" name="矩形 25"/>
          <p:cNvSpPr/>
          <p:nvPr/>
        </p:nvSpPr>
        <p:spPr>
          <a:xfrm>
            <a:off x="4111998" y="3678686"/>
            <a:ext cx="1106789" cy="819173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文字方塊 26"/>
          <p:cNvSpPr txBox="1"/>
          <p:nvPr/>
        </p:nvSpPr>
        <p:spPr>
          <a:xfrm>
            <a:off x="4111998" y="4604769"/>
            <a:ext cx="1305098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Chip antenna</a:t>
            </a:r>
            <a:endParaRPr lang="zh-TW" altLang="en-US" sz="1600" dirty="0"/>
          </a:p>
        </p:txBody>
      </p:sp>
      <p:sp>
        <p:nvSpPr>
          <p:cNvPr id="29" name="橢圓 28"/>
          <p:cNvSpPr/>
          <p:nvPr/>
        </p:nvSpPr>
        <p:spPr>
          <a:xfrm>
            <a:off x="3929449" y="2998683"/>
            <a:ext cx="835098" cy="680003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2" name="文字方塊 31"/>
          <p:cNvSpPr txBox="1"/>
          <p:nvPr/>
        </p:nvSpPr>
        <p:spPr>
          <a:xfrm>
            <a:off x="4771142" y="3034627"/>
            <a:ext cx="895290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RF path</a:t>
            </a:r>
            <a:endParaRPr lang="zh-TW" altLang="en-US" sz="1600" dirty="0"/>
          </a:p>
        </p:txBody>
      </p:sp>
      <p:pic>
        <p:nvPicPr>
          <p:cNvPr id="33" name="圖片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0226" y="1275795"/>
            <a:ext cx="3904736" cy="303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1717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Development Process (2/5)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B0F6A-D97D-4980-8B1F-00421959A988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8" name="다이어그램 7"/>
          <p:cNvGraphicFramePr/>
          <p:nvPr/>
        </p:nvGraphicFramePr>
        <p:xfrm>
          <a:off x="1030454" y="1565781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1112403" y="2357869"/>
            <a:ext cx="8903268" cy="39147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b="1" dirty="0"/>
              <a:t>802.11a/n/ac Spec. verification</a:t>
            </a:r>
            <a:r>
              <a:rPr lang="zh-TW" altLang="en-US" b="1" dirty="0"/>
              <a:t> </a:t>
            </a:r>
            <a:endParaRPr lang="en-US" altLang="ko-KR" b="1" dirty="0">
              <a:solidFill>
                <a:srgbClr val="00B05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Transmit power measurement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Transmitter spectral mask test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Transmitter spectral Flatness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Local Oscillator suppression &amp; Center frequency tolerance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Transmit Center Frequency Error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Transmit Power On and Power Down Ramp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Transmit modulation accuracy (EVM)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Receiver minimum input level sensitivity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Receiver maximum input level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600" dirty="0"/>
              <a:t>Adjacent channel rejection and Non-adjacent channel rejection</a:t>
            </a:r>
          </a:p>
          <a:p>
            <a:pPr lvl="1"/>
            <a:endParaRPr lang="en-US" altLang="ko-KR" sz="160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b="1" dirty="0"/>
              <a:t>Chipset vendor review Conducted performance</a:t>
            </a:r>
          </a:p>
        </p:txBody>
      </p:sp>
    </p:spTree>
    <p:extLst>
      <p:ext uri="{BB962C8B-B14F-4D97-AF65-F5344CB8AC3E}">
        <p14:creationId xmlns:p14="http://schemas.microsoft.com/office/powerpoint/2010/main" val="1425561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BC43EF68-2D98-4DBC-8E8A-883AA35F1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 dirty="0"/>
              <a:t>Conducted test</a:t>
            </a:r>
            <a:endParaRPr lang="ko-KR" altLang="en-US" dirty="0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xmlns="" id="{E090DA1B-C05F-41B0-A1EC-2BAFD5ABA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14265"/>
            <a:ext cx="4028900" cy="3466728"/>
          </a:xfrm>
          <a:prstGeom prst="rect">
            <a:avLst/>
          </a:prstGeom>
        </p:spPr>
      </p:pic>
      <p:sp>
        <p:nvSpPr>
          <p:cNvPr id="22" name="文字方塊 21">
            <a:extLst>
              <a:ext uri="{FF2B5EF4-FFF2-40B4-BE49-F238E27FC236}">
                <a16:creationId xmlns:a16="http://schemas.microsoft.com/office/drawing/2014/main" xmlns="" id="{DB3B62C9-4BD2-44DC-A723-0BA3E377F458}"/>
              </a:ext>
            </a:extLst>
          </p:cNvPr>
          <p:cNvSpPr txBox="1"/>
          <p:nvPr/>
        </p:nvSpPr>
        <p:spPr>
          <a:xfrm>
            <a:off x="838200" y="1475711"/>
            <a:ext cx="16157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b="1" u="sng" dirty="0"/>
              <a:t>Test diagram</a:t>
            </a:r>
            <a:endParaRPr lang="zh-TW" altLang="en-US" sz="1600" b="1" u="sng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0A85AB38-3760-4ADE-A032-7673F0A73D97}"/>
              </a:ext>
            </a:extLst>
          </p:cNvPr>
          <p:cNvSpPr/>
          <p:nvPr/>
        </p:nvSpPr>
        <p:spPr>
          <a:xfrm>
            <a:off x="5281474" y="1334870"/>
            <a:ext cx="6552460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sz="1600" b="1" u="sng" dirty="0"/>
              <a:t>Test Step</a:t>
            </a:r>
          </a:p>
          <a:p>
            <a:pPr marL="342900" indent="-342900">
              <a:spcBef>
                <a:spcPts val="500"/>
              </a:spcBef>
              <a:buFont typeface="+mj-lt"/>
              <a:buAutoNum type="arabicPeriod"/>
            </a:pPr>
            <a:r>
              <a:rPr lang="en-US" altLang="zh-TW" sz="1500" dirty="0"/>
              <a:t>DUT install RF</a:t>
            </a:r>
            <a:r>
              <a:rPr lang="zh-TW" altLang="en-US" sz="1500" dirty="0"/>
              <a:t> </a:t>
            </a:r>
            <a:r>
              <a:rPr lang="en-US" altLang="zh-TW" sz="1500" dirty="0"/>
              <a:t>test</a:t>
            </a:r>
            <a:r>
              <a:rPr lang="zh-TW" altLang="en-US" sz="1500" dirty="0"/>
              <a:t> </a:t>
            </a:r>
            <a:r>
              <a:rPr lang="en-US" altLang="zh-TW" sz="1500" dirty="0"/>
              <a:t>tool of module</a:t>
            </a:r>
          </a:p>
          <a:p>
            <a:pPr marL="342900" indent="-342900">
              <a:spcBef>
                <a:spcPts val="500"/>
              </a:spcBef>
              <a:buFont typeface="+mj-lt"/>
              <a:buAutoNum type="arabicPeriod"/>
            </a:pPr>
            <a:r>
              <a:rPr lang="en-US" altLang="zh-TW" sz="1500" dirty="0"/>
              <a:t>Control PC connect </a:t>
            </a:r>
            <a:r>
              <a:rPr lang="en-US" altLang="zh-TW" sz="1500" dirty="0" err="1"/>
              <a:t>IQxel</a:t>
            </a:r>
            <a:r>
              <a:rPr lang="en-US" altLang="zh-TW" sz="1500" dirty="0"/>
              <a:t> or others equipment via Ethernet</a:t>
            </a:r>
          </a:p>
          <a:p>
            <a:pPr marL="342900" indent="-342900">
              <a:spcBef>
                <a:spcPts val="500"/>
              </a:spcBef>
              <a:buFont typeface="+mj-lt"/>
              <a:buAutoNum type="arabicPeriod" startAt="3"/>
            </a:pPr>
            <a:r>
              <a:rPr lang="en-US" altLang="zh-TW" sz="1500" dirty="0"/>
              <a:t>Connect DUT and </a:t>
            </a:r>
            <a:r>
              <a:rPr lang="en-US" altLang="zh-TW" sz="1500" dirty="0" err="1"/>
              <a:t>IQxel</a:t>
            </a:r>
            <a:r>
              <a:rPr lang="en-US" altLang="zh-TW" sz="1500" dirty="0"/>
              <a:t> by 50 ohm cable and Ipex4 to SMA cable </a:t>
            </a:r>
            <a:endParaRPr lang="zh-TW" altLang="zh-TW" sz="1500" dirty="0"/>
          </a:p>
          <a:p>
            <a:pPr marL="342900" indent="-342900">
              <a:spcBef>
                <a:spcPts val="500"/>
              </a:spcBef>
              <a:buAutoNum type="arabicPeriod" startAt="4"/>
            </a:pPr>
            <a:r>
              <a:rPr lang="en-US" altLang="zh-TW" sz="1500" dirty="0"/>
              <a:t>Setting parameter by </a:t>
            </a:r>
            <a:r>
              <a:rPr lang="en-US" altLang="zh-TW" sz="1500" dirty="0" err="1"/>
              <a:t>IQxel</a:t>
            </a:r>
            <a:endParaRPr lang="en-US" altLang="zh-TW" sz="1500" dirty="0"/>
          </a:p>
          <a:p>
            <a:pPr marL="342900" indent="-342900">
              <a:spcBef>
                <a:spcPts val="500"/>
              </a:spcBef>
              <a:buAutoNum type="arabicPeriod" startAt="4"/>
            </a:pPr>
            <a:r>
              <a:rPr lang="en-US" altLang="zh-TW" sz="1500" dirty="0"/>
              <a:t>Setting parameter by RF test tool and start test </a:t>
            </a:r>
          </a:p>
          <a:p>
            <a:pPr marL="342900" indent="-342900">
              <a:spcBef>
                <a:spcPts val="500"/>
              </a:spcBef>
              <a:buAutoNum type="arabicPeriod" startAt="4"/>
            </a:pPr>
            <a:r>
              <a:rPr lang="en-US" altLang="zh-TW" sz="1500" dirty="0"/>
              <a:t>Repeat step4 and step5 </a:t>
            </a:r>
          </a:p>
        </p:txBody>
      </p:sp>
      <p:graphicFrame>
        <p:nvGraphicFramePr>
          <p:cNvPr id="24" name="表格 24">
            <a:extLst>
              <a:ext uri="{FF2B5EF4-FFF2-40B4-BE49-F238E27FC236}">
                <a16:creationId xmlns:a16="http://schemas.microsoft.com/office/drawing/2014/main" xmlns="" id="{FC9139DB-F27B-4A2B-B7C6-268DA9B8093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388006" y="3925726"/>
          <a:ext cx="361395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30876">
                  <a:extLst>
                    <a:ext uri="{9D8B030D-6E8A-4147-A177-3AD203B41FA5}">
                      <a16:colId xmlns:a16="http://schemas.microsoft.com/office/drawing/2014/main" xmlns="" val="1454304002"/>
                    </a:ext>
                  </a:extLst>
                </a:gridCol>
                <a:gridCol w="1083074">
                  <a:extLst>
                    <a:ext uri="{9D8B030D-6E8A-4147-A177-3AD203B41FA5}">
                      <a16:colId xmlns:a16="http://schemas.microsoft.com/office/drawing/2014/main" xmlns="" val="1336142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TW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solidFill>
                            <a:schemeClr val="bg1"/>
                          </a:solidFill>
                        </a:rPr>
                        <a:t>Q’ty</a:t>
                      </a:r>
                      <a:endParaRPr lang="zh-TW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9515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Control PC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28906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dirty="0" err="1"/>
                        <a:t>IQxel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377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Ethernet cable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6652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50 ohm cable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012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sz="1400" dirty="0"/>
                        <a:t>Ipex4 to SMA cable</a:t>
                      </a:r>
                      <a:endParaRPr lang="zh-TW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/>
                        <a:t>1</a:t>
                      </a:r>
                      <a:endParaRPr lang="zh-TW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10293296"/>
                  </a:ext>
                </a:extLst>
              </a:tr>
            </a:tbl>
          </a:graphicData>
        </a:graphic>
      </p:graphicFrame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B786F41D-A1B9-4718-BF3E-6208230232AC}"/>
              </a:ext>
            </a:extLst>
          </p:cNvPr>
          <p:cNvSpPr/>
          <p:nvPr/>
        </p:nvSpPr>
        <p:spPr>
          <a:xfrm>
            <a:off x="5281474" y="3547629"/>
            <a:ext cx="20543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sz="1600" b="1" u="sng" dirty="0"/>
              <a:t>Test equipment list</a:t>
            </a:r>
          </a:p>
        </p:txBody>
      </p:sp>
    </p:spTree>
    <p:extLst>
      <p:ext uri="{BB962C8B-B14F-4D97-AF65-F5344CB8AC3E}">
        <p14:creationId xmlns:p14="http://schemas.microsoft.com/office/powerpoint/2010/main" val="1204735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Development Process (3/5)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B0F6A-D97D-4980-8B1F-00421959A988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10" name="다이어그램 9"/>
          <p:cNvGraphicFramePr/>
          <p:nvPr/>
        </p:nvGraphicFramePr>
        <p:xfrm>
          <a:off x="970631" y="1516594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제목 1"/>
          <p:cNvSpPr txBox="1">
            <a:spLocks/>
          </p:cNvSpPr>
          <p:nvPr/>
        </p:nvSpPr>
        <p:spPr>
          <a:xfrm>
            <a:off x="1052580" y="2153540"/>
            <a:ext cx="10781354" cy="23153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600" b="1" dirty="0"/>
              <a:t>internal design target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600" dirty="0"/>
              <a:t>Frequency 	5GHz: 5150 ~ 5350, 5470 ~ 5850MHz 	</a:t>
            </a:r>
            <a:endParaRPr lang="en-US" altLang="ko-KR" sz="14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Directivity: ≥ </a:t>
            </a:r>
            <a:r>
              <a:rPr lang="en-US" altLang="ko-KR" sz="1400" dirty="0" smtClean="0"/>
              <a:t>+</a:t>
            </a:r>
            <a:r>
              <a:rPr lang="en-US" altLang="ko-KR" sz="1400" dirty="0" smtClean="0">
                <a:solidFill>
                  <a:srgbClr val="00B050"/>
                </a:solidFill>
              </a:rPr>
              <a:t>3</a:t>
            </a:r>
            <a:r>
              <a:rPr lang="en-US" altLang="ko-KR" sz="1400" dirty="0" smtClean="0"/>
              <a:t>dBi </a:t>
            </a:r>
            <a:endParaRPr lang="en-US" altLang="ko-KR" sz="14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Efficiency: ≥ -50%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VSWR: </a:t>
            </a:r>
            <a:r>
              <a:rPr lang="en-US" altLang="ko-KR" sz="1600" dirty="0"/>
              <a:t>≤ 2.0:1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600" dirty="0"/>
              <a:t>Return Loss : ≤ -10dB 	</a:t>
            </a:r>
          </a:p>
          <a:p>
            <a:pPr marL="445201" lvl="1"/>
            <a:endParaRPr lang="en-US" altLang="ko-KR" sz="1400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600" b="1" dirty="0"/>
              <a:t>Antenna passive test with mounting STB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Antenna position: Simulation by using 3D antenna tool </a:t>
            </a:r>
            <a:r>
              <a:rPr lang="en-US" altLang="ko-KR" sz="1400" b="1" dirty="0"/>
              <a:t>(HFSS)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400" dirty="0"/>
              <a:t>Antenna performance measurement in Anechoic chamber</a:t>
            </a:r>
          </a:p>
        </p:txBody>
      </p:sp>
      <p:pic>
        <p:nvPicPr>
          <p:cNvPr id="13" name="圖片 18">
            <a:extLst>
              <a:ext uri="{FF2B5EF4-FFF2-40B4-BE49-F238E27FC236}">
                <a16:creationId xmlns:a16="http://schemas.microsoft.com/office/drawing/2014/main" xmlns="" id="{614B5D2F-F3A7-4E8E-A4B7-4F80A0620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381" y="4587626"/>
            <a:ext cx="2547246" cy="19920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C581CF1A-94E4-4448-80DF-9FCCAE65D0EB}"/>
              </a:ext>
            </a:extLst>
          </p:cNvPr>
          <p:cNvSpPr txBox="1"/>
          <p:nvPr/>
        </p:nvSpPr>
        <p:spPr>
          <a:xfrm>
            <a:off x="1129651" y="4564172"/>
            <a:ext cx="1748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sz="1400" b="1" u="sng" dirty="0"/>
              <a:t>Antenna 3D plot</a:t>
            </a:r>
            <a:endParaRPr lang="zh-TW" altLang="en-US" sz="1400" b="1" u="sng" dirty="0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xmlns="" id="{CC9FF253-0AC9-47B5-80E9-6C6F45F0DE56}"/>
              </a:ext>
            </a:extLst>
          </p:cNvPr>
          <p:cNvSpPr txBox="1"/>
          <p:nvPr/>
        </p:nvSpPr>
        <p:spPr>
          <a:xfrm>
            <a:off x="6154947" y="2458564"/>
            <a:ext cx="6012114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srgbClr val="00B050"/>
                </a:solidFill>
              </a:rPr>
              <a:t>The reason to reduce </a:t>
            </a:r>
            <a:r>
              <a:rPr lang="en-US" altLang="zh-TW" sz="1400" dirty="0">
                <a:solidFill>
                  <a:srgbClr val="00B050"/>
                </a:solidFill>
              </a:rPr>
              <a:t>peak gain spec from +5dBi to </a:t>
            </a:r>
            <a:r>
              <a:rPr lang="en-US" altLang="zh-TW" sz="1400" dirty="0" smtClean="0">
                <a:solidFill>
                  <a:srgbClr val="00B050"/>
                </a:solidFill>
              </a:rPr>
              <a:t>3dBi</a:t>
            </a:r>
            <a:endParaRPr lang="en-US" altLang="zh-TW" sz="1400" dirty="0">
              <a:solidFill>
                <a:srgbClr val="00B050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zh-TW" sz="1400" dirty="0">
                <a:solidFill>
                  <a:srgbClr val="00B050"/>
                </a:solidFill>
              </a:rPr>
              <a:t>Based on environment of dongle, expected to use chip antenna, but pattern design of chip antenna is fixed </a:t>
            </a:r>
            <a:r>
              <a:rPr lang="en-US" altLang="zh-TW" sz="1400" dirty="0" smtClean="0">
                <a:solidFill>
                  <a:srgbClr val="00B050"/>
                </a:solidFill>
              </a:rPr>
              <a:t>and the peak gain can’t be improved </a:t>
            </a:r>
            <a:r>
              <a:rPr lang="en-US" altLang="zh-TW" sz="1400" dirty="0">
                <a:solidFill>
                  <a:srgbClr val="00B050"/>
                </a:solidFill>
              </a:rPr>
              <a:t>by adjusting antenna matching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zh-TW" sz="1400" dirty="0" smtClean="0">
                <a:solidFill>
                  <a:srgbClr val="00B050"/>
                </a:solidFill>
              </a:rPr>
              <a:t>Based on the design experience in </a:t>
            </a:r>
            <a:r>
              <a:rPr lang="en-US" altLang="zh-TW" sz="1400" dirty="0">
                <a:solidFill>
                  <a:srgbClr val="00B050"/>
                </a:solidFill>
              </a:rPr>
              <a:t>previous </a:t>
            </a:r>
            <a:r>
              <a:rPr lang="en-US" altLang="zh-TW" sz="1400" dirty="0" smtClean="0">
                <a:solidFill>
                  <a:srgbClr val="00B050"/>
                </a:solidFill>
              </a:rPr>
              <a:t>project, the peak </a:t>
            </a:r>
            <a:r>
              <a:rPr lang="en-US" altLang="zh-TW" sz="1400" dirty="0">
                <a:solidFill>
                  <a:srgbClr val="00B050"/>
                </a:solidFill>
              </a:rPr>
              <a:t>gain of chip </a:t>
            </a:r>
            <a:r>
              <a:rPr lang="en-US" altLang="zh-TW" sz="1400" dirty="0" smtClean="0">
                <a:solidFill>
                  <a:srgbClr val="00B050"/>
                </a:solidFill>
              </a:rPr>
              <a:t>antenna is about </a:t>
            </a:r>
            <a:r>
              <a:rPr lang="en-US" altLang="zh-TW" sz="1400" dirty="0">
                <a:solidFill>
                  <a:srgbClr val="00B050"/>
                </a:solidFill>
              </a:rPr>
              <a:t>+3dBi</a:t>
            </a:r>
            <a:endParaRPr lang="zh-TW" altLang="en-US" sz="1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460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FEEE483E-C5C4-4CB4-8E2B-BBACACBD6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2339"/>
          </a:xfrm>
        </p:spPr>
        <p:txBody>
          <a:bodyPr/>
          <a:lstStyle/>
          <a:p>
            <a:r>
              <a:rPr lang="en-US" altLang="zh-TW" dirty="0"/>
              <a:t>Antenna Test</a:t>
            </a:r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E067847D-674D-4708-B68F-F7FD94AB4560}"/>
              </a:ext>
            </a:extLst>
          </p:cNvPr>
          <p:cNvSpPr txBox="1"/>
          <p:nvPr/>
        </p:nvSpPr>
        <p:spPr>
          <a:xfrm>
            <a:off x="7938857" y="3520124"/>
            <a:ext cx="409038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sz="1600" b="1" u="sng" dirty="0"/>
              <a:t>Test Step</a:t>
            </a:r>
          </a:p>
          <a:p>
            <a:pPr marL="342900" indent="-342900">
              <a:spcBef>
                <a:spcPts val="500"/>
              </a:spcBef>
              <a:buFont typeface="+mj-lt"/>
              <a:buAutoNum type="arabicPeriod"/>
            </a:pPr>
            <a:r>
              <a:rPr lang="en-US" altLang="zh-TW" sz="1500" dirty="0"/>
              <a:t>DUT place on test platform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500" dirty="0"/>
              <a:t>Parameter setting by test tool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500" dirty="0"/>
              <a:t>Generate antenna gain, efficiency, 2D and 3D plot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277EF851-8B9C-4F37-8915-2AE5F0922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6257" y="1574341"/>
            <a:ext cx="3353740" cy="1679325"/>
          </a:xfrm>
          <a:prstGeom prst="rect">
            <a:avLst/>
          </a:prstGeom>
        </p:spPr>
      </p:pic>
      <p:sp>
        <p:nvSpPr>
          <p:cNvPr id="10" name="矩形: 圓角 9">
            <a:extLst>
              <a:ext uri="{FF2B5EF4-FFF2-40B4-BE49-F238E27FC236}">
                <a16:creationId xmlns:a16="http://schemas.microsoft.com/office/drawing/2014/main" xmlns="" id="{49F25CAA-F898-4119-BD6C-DC8D52B53055}"/>
              </a:ext>
            </a:extLst>
          </p:cNvPr>
          <p:cNvSpPr/>
          <p:nvPr/>
        </p:nvSpPr>
        <p:spPr>
          <a:xfrm>
            <a:off x="8708993" y="2274967"/>
            <a:ext cx="621437" cy="3817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DUT</a:t>
            </a:r>
            <a:endParaRPr lang="zh-TW" altLang="en-US" dirty="0"/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xmlns="" id="{210D1528-DBC1-4F14-AF72-71EFD030ECAB}"/>
              </a:ext>
            </a:extLst>
          </p:cNvPr>
          <p:cNvGrpSpPr/>
          <p:nvPr/>
        </p:nvGrpSpPr>
        <p:grpSpPr>
          <a:xfrm>
            <a:off x="137712" y="1793290"/>
            <a:ext cx="7636064" cy="4448780"/>
            <a:chOff x="137712" y="1793290"/>
            <a:chExt cx="7636064" cy="4448780"/>
          </a:xfrm>
        </p:grpSpPr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xmlns="" id="{B8C6E7E5-E985-4DFF-ABF3-BA460264B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712" y="1793290"/>
              <a:ext cx="7636064" cy="4448780"/>
            </a:xfrm>
            <a:prstGeom prst="rect">
              <a:avLst/>
            </a:prstGeom>
          </p:spPr>
        </p:pic>
        <p:sp>
          <p:nvSpPr>
            <p:cNvPr id="20" name="橢圓 19">
              <a:extLst>
                <a:ext uri="{FF2B5EF4-FFF2-40B4-BE49-F238E27FC236}">
                  <a16:creationId xmlns:a16="http://schemas.microsoft.com/office/drawing/2014/main" xmlns="" id="{95810CEC-E819-4204-8A86-D73EC449E881}"/>
                </a:ext>
              </a:extLst>
            </p:cNvPr>
            <p:cNvSpPr/>
            <p:nvPr/>
          </p:nvSpPr>
          <p:spPr>
            <a:xfrm>
              <a:off x="4644036" y="2093266"/>
              <a:ext cx="629299" cy="64147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050" b="1" dirty="0">
                  <a:solidFill>
                    <a:schemeClr val="tx1"/>
                  </a:solidFill>
                </a:rPr>
                <a:t>DUT</a:t>
              </a:r>
              <a:endParaRPr lang="zh-TW" altLang="en-US" sz="105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文字方塊 15">
            <a:extLst>
              <a:ext uri="{FF2B5EF4-FFF2-40B4-BE49-F238E27FC236}">
                <a16:creationId xmlns:a16="http://schemas.microsoft.com/office/drawing/2014/main" xmlns="" id="{C62060E8-7658-4953-A066-3FEBA2684645}"/>
              </a:ext>
            </a:extLst>
          </p:cNvPr>
          <p:cNvSpPr txBox="1"/>
          <p:nvPr/>
        </p:nvSpPr>
        <p:spPr>
          <a:xfrm>
            <a:off x="137712" y="1454736"/>
            <a:ext cx="25167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sz="1600" b="1" u="sng" dirty="0"/>
              <a:t>Antenna Anechoic chamber</a:t>
            </a:r>
            <a:endParaRPr lang="zh-TW" altLang="en-US" sz="1600" b="1" u="sng" dirty="0"/>
          </a:p>
        </p:txBody>
      </p:sp>
      <p:cxnSp>
        <p:nvCxnSpPr>
          <p:cNvPr id="9" name="接點: 肘形 8">
            <a:extLst>
              <a:ext uri="{FF2B5EF4-FFF2-40B4-BE49-F238E27FC236}">
                <a16:creationId xmlns:a16="http://schemas.microsoft.com/office/drawing/2014/main" xmlns="" id="{8C2CE23F-4A4E-4FD1-B1AB-8D8AC5825C89}"/>
              </a:ext>
            </a:extLst>
          </p:cNvPr>
          <p:cNvCxnSpPr>
            <a:cxnSpLocks/>
            <a:stCxn id="20" idx="0"/>
            <a:endCxn id="7" idx="0"/>
          </p:cNvCxnSpPr>
          <p:nvPr/>
        </p:nvCxnSpPr>
        <p:spPr>
          <a:xfrm rot="5400000" flipH="1" flipV="1">
            <a:off x="7176444" y="-643416"/>
            <a:ext cx="518925" cy="4954441"/>
          </a:xfrm>
          <a:prstGeom prst="bentConnector3">
            <a:avLst>
              <a:gd name="adj1" fmla="val 144053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077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Development Process (4/5)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B0F6A-D97D-4980-8B1F-00421959A988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1016884" y="2093452"/>
            <a:ext cx="9263458" cy="25156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400" b="1" dirty="0" err="1"/>
              <a:t>RvR</a:t>
            </a:r>
            <a:r>
              <a:rPr lang="en-US" altLang="ko-KR" sz="1400" b="1" dirty="0"/>
              <a:t>(Wi-Fi Throughput Rate vs. Range in TCP) </a:t>
            </a:r>
            <a:r>
              <a:rPr lang="en-US" altLang="ko-KR" sz="1400" b="1" dirty="0" smtClean="0"/>
              <a:t>test</a:t>
            </a:r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200" dirty="0"/>
              <a:t>Test Spec.: </a:t>
            </a:r>
          </a:p>
          <a:p>
            <a:pPr marL="616651" lvl="1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endParaRPr lang="en-US" altLang="ko-KR" sz="1200" dirty="0"/>
          </a:p>
          <a:p>
            <a:pPr marL="616651" lvl="1" indent="-171450">
              <a:buFont typeface="Arial" panose="020B0604020202020204" pitchFamily="34" charset="0"/>
              <a:buChar char="•"/>
            </a:pPr>
            <a:r>
              <a:rPr lang="en-US" altLang="ko-KR" sz="1200" dirty="0"/>
              <a:t>Test condition  </a:t>
            </a:r>
          </a:p>
          <a:p>
            <a:pPr lvl="1"/>
            <a:r>
              <a:rPr lang="en-US" altLang="ko-KR" sz="1200" dirty="0"/>
              <a:t>    - In anechoic chamber or shield room </a:t>
            </a:r>
          </a:p>
          <a:p>
            <a:pPr lvl="1"/>
            <a:endParaRPr lang="en-US" altLang="ko-KR" sz="12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400" b="1" dirty="0"/>
              <a:t>WIFI Throughput Tx/Rx test</a:t>
            </a:r>
          </a:p>
          <a:p>
            <a:r>
              <a:rPr lang="en-US" altLang="ko-KR" sz="1200" dirty="0"/>
              <a:t>      - In anechoic chamber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971711" y="1388139"/>
            <a:ext cx="9043959" cy="705313"/>
            <a:chOff x="971712" y="1516594"/>
            <a:chExt cx="8854820" cy="504056"/>
          </a:xfrm>
        </p:grpSpPr>
        <p:sp>
          <p:nvSpPr>
            <p:cNvPr id="5" name="자유형 4"/>
            <p:cNvSpPr/>
            <p:nvPr/>
          </p:nvSpPr>
          <p:spPr>
            <a:xfrm>
              <a:off x="971712" y="1516594"/>
              <a:ext cx="2108290" cy="504056"/>
            </a:xfrm>
            <a:custGeom>
              <a:avLst/>
              <a:gdLst>
                <a:gd name="connsiteX0" fmla="*/ 0 w 2108290"/>
                <a:gd name="connsiteY0" fmla="*/ 0 h 504056"/>
                <a:gd name="connsiteX1" fmla="*/ 1856262 w 2108290"/>
                <a:gd name="connsiteY1" fmla="*/ 0 h 504056"/>
                <a:gd name="connsiteX2" fmla="*/ 2108290 w 2108290"/>
                <a:gd name="connsiteY2" fmla="*/ 252028 h 504056"/>
                <a:gd name="connsiteX3" fmla="*/ 1856262 w 2108290"/>
                <a:gd name="connsiteY3" fmla="*/ 504056 h 504056"/>
                <a:gd name="connsiteX4" fmla="*/ 0 w 2108290"/>
                <a:gd name="connsiteY4" fmla="*/ 504056 h 504056"/>
                <a:gd name="connsiteX5" fmla="*/ 0 w 2108290"/>
                <a:gd name="connsiteY5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08290" h="504056">
                  <a:moveTo>
                    <a:pt x="0" y="0"/>
                  </a:moveTo>
                  <a:lnTo>
                    <a:pt x="1856262" y="0"/>
                  </a:lnTo>
                  <a:lnTo>
                    <a:pt x="2108290" y="252028"/>
                  </a:lnTo>
                  <a:lnTo>
                    <a:pt x="1856262" y="504056"/>
                  </a:lnTo>
                  <a:lnTo>
                    <a:pt x="0" y="504056"/>
                  </a:lnTo>
                  <a:lnTo>
                    <a:pt x="0" y="0"/>
                  </a:lnTo>
                  <a:close/>
                </a:path>
              </a:pathLst>
            </a:custGeom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5344" tIns="42672" rIns="147350" bIns="4267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Design prepare</a:t>
              </a:r>
              <a:endParaRPr lang="ko-KR" altLang="en-US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" name="자유형 5"/>
            <p:cNvSpPr/>
            <p:nvPr/>
          </p:nvSpPr>
          <p:spPr>
            <a:xfrm>
              <a:off x="2658344" y="1516594"/>
              <a:ext cx="2108290" cy="504056"/>
            </a:xfrm>
            <a:custGeom>
              <a:avLst/>
              <a:gdLst>
                <a:gd name="connsiteX0" fmla="*/ 0 w 2108290"/>
                <a:gd name="connsiteY0" fmla="*/ 0 h 504056"/>
                <a:gd name="connsiteX1" fmla="*/ 1856262 w 2108290"/>
                <a:gd name="connsiteY1" fmla="*/ 0 h 504056"/>
                <a:gd name="connsiteX2" fmla="*/ 2108290 w 2108290"/>
                <a:gd name="connsiteY2" fmla="*/ 252028 h 504056"/>
                <a:gd name="connsiteX3" fmla="*/ 1856262 w 2108290"/>
                <a:gd name="connsiteY3" fmla="*/ 504056 h 504056"/>
                <a:gd name="connsiteX4" fmla="*/ 0 w 2108290"/>
                <a:gd name="connsiteY4" fmla="*/ 504056 h 504056"/>
                <a:gd name="connsiteX5" fmla="*/ 252028 w 2108290"/>
                <a:gd name="connsiteY5" fmla="*/ 252028 h 504056"/>
                <a:gd name="connsiteX6" fmla="*/ 0 w 2108290"/>
                <a:gd name="connsiteY6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8290" h="504056">
                  <a:moveTo>
                    <a:pt x="0" y="0"/>
                  </a:moveTo>
                  <a:lnTo>
                    <a:pt x="1856262" y="0"/>
                  </a:lnTo>
                  <a:lnTo>
                    <a:pt x="2108290" y="252028"/>
                  </a:lnTo>
                  <a:lnTo>
                    <a:pt x="1856262" y="504056"/>
                  </a:lnTo>
                  <a:lnTo>
                    <a:pt x="0" y="504056"/>
                  </a:lnTo>
                  <a:lnTo>
                    <a:pt x="252028" y="252028"/>
                  </a:lnTo>
                  <a:lnTo>
                    <a:pt x="0" y="0"/>
                  </a:lnTo>
                  <a:close/>
                </a:path>
              </a:pathLst>
            </a:custGeom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16036" tIns="42672" rIns="273364" bIns="4267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Conducted test</a:t>
              </a:r>
              <a:endParaRPr lang="ko-KR" altLang="en-US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" name="자유형 14"/>
            <p:cNvSpPr/>
            <p:nvPr/>
          </p:nvSpPr>
          <p:spPr>
            <a:xfrm>
              <a:off x="4344977" y="1516594"/>
              <a:ext cx="2108290" cy="504056"/>
            </a:xfrm>
            <a:custGeom>
              <a:avLst/>
              <a:gdLst>
                <a:gd name="connsiteX0" fmla="*/ 0 w 2108290"/>
                <a:gd name="connsiteY0" fmla="*/ 0 h 504056"/>
                <a:gd name="connsiteX1" fmla="*/ 1856262 w 2108290"/>
                <a:gd name="connsiteY1" fmla="*/ 0 h 504056"/>
                <a:gd name="connsiteX2" fmla="*/ 2108290 w 2108290"/>
                <a:gd name="connsiteY2" fmla="*/ 252028 h 504056"/>
                <a:gd name="connsiteX3" fmla="*/ 1856262 w 2108290"/>
                <a:gd name="connsiteY3" fmla="*/ 504056 h 504056"/>
                <a:gd name="connsiteX4" fmla="*/ 0 w 2108290"/>
                <a:gd name="connsiteY4" fmla="*/ 504056 h 504056"/>
                <a:gd name="connsiteX5" fmla="*/ 252028 w 2108290"/>
                <a:gd name="connsiteY5" fmla="*/ 252028 h 504056"/>
                <a:gd name="connsiteX6" fmla="*/ 0 w 2108290"/>
                <a:gd name="connsiteY6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8290" h="504056">
                  <a:moveTo>
                    <a:pt x="0" y="0"/>
                  </a:moveTo>
                  <a:lnTo>
                    <a:pt x="1856262" y="0"/>
                  </a:lnTo>
                  <a:lnTo>
                    <a:pt x="2108290" y="252028"/>
                  </a:lnTo>
                  <a:lnTo>
                    <a:pt x="1856262" y="504056"/>
                  </a:lnTo>
                  <a:lnTo>
                    <a:pt x="0" y="504056"/>
                  </a:lnTo>
                  <a:lnTo>
                    <a:pt x="252028" y="252028"/>
                  </a:lnTo>
                  <a:lnTo>
                    <a:pt x="0" y="0"/>
                  </a:lnTo>
                  <a:close/>
                </a:path>
              </a:pathLst>
            </a:custGeom>
            <a:effectLst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16036" tIns="42672" rIns="273364" bIns="4267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Antenna test</a:t>
              </a:r>
              <a:endParaRPr lang="ko-KR" altLang="en-US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" name="자유형 15"/>
            <p:cNvSpPr/>
            <p:nvPr/>
          </p:nvSpPr>
          <p:spPr>
            <a:xfrm>
              <a:off x="6031610" y="1516594"/>
              <a:ext cx="2108290" cy="504056"/>
            </a:xfrm>
            <a:custGeom>
              <a:avLst/>
              <a:gdLst>
                <a:gd name="connsiteX0" fmla="*/ 0 w 2108290"/>
                <a:gd name="connsiteY0" fmla="*/ 0 h 504056"/>
                <a:gd name="connsiteX1" fmla="*/ 1856262 w 2108290"/>
                <a:gd name="connsiteY1" fmla="*/ 0 h 504056"/>
                <a:gd name="connsiteX2" fmla="*/ 2108290 w 2108290"/>
                <a:gd name="connsiteY2" fmla="*/ 252028 h 504056"/>
                <a:gd name="connsiteX3" fmla="*/ 1856262 w 2108290"/>
                <a:gd name="connsiteY3" fmla="*/ 504056 h 504056"/>
                <a:gd name="connsiteX4" fmla="*/ 0 w 2108290"/>
                <a:gd name="connsiteY4" fmla="*/ 504056 h 504056"/>
                <a:gd name="connsiteX5" fmla="*/ 252028 w 2108290"/>
                <a:gd name="connsiteY5" fmla="*/ 252028 h 504056"/>
                <a:gd name="connsiteX6" fmla="*/ 0 w 2108290"/>
                <a:gd name="connsiteY6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8290" h="504056">
                  <a:moveTo>
                    <a:pt x="0" y="0"/>
                  </a:moveTo>
                  <a:lnTo>
                    <a:pt x="1856262" y="0"/>
                  </a:lnTo>
                  <a:lnTo>
                    <a:pt x="2108290" y="252028"/>
                  </a:lnTo>
                  <a:lnTo>
                    <a:pt x="1856262" y="504056"/>
                  </a:lnTo>
                  <a:lnTo>
                    <a:pt x="0" y="504056"/>
                  </a:lnTo>
                  <a:lnTo>
                    <a:pt x="252028" y="252028"/>
                  </a:lnTo>
                  <a:lnTo>
                    <a:pt x="0" y="0"/>
                  </a:lnTo>
                  <a:close/>
                </a:path>
              </a:pathLst>
            </a:custGeom>
            <a:effectLst>
              <a:glow rad="63500">
                <a:srgbClr val="FF0000">
                  <a:alpha val="77000"/>
                </a:srgbClr>
              </a:glo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6036" tIns="42672" rIns="273364" bIns="4267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Radiation test</a:t>
              </a:r>
              <a:endParaRPr lang="ko-KR" altLang="en-US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" name="자유형 16"/>
            <p:cNvSpPr/>
            <p:nvPr/>
          </p:nvSpPr>
          <p:spPr>
            <a:xfrm>
              <a:off x="7718242" y="1516594"/>
              <a:ext cx="2108290" cy="504056"/>
            </a:xfrm>
            <a:custGeom>
              <a:avLst/>
              <a:gdLst>
                <a:gd name="connsiteX0" fmla="*/ 0 w 2108290"/>
                <a:gd name="connsiteY0" fmla="*/ 0 h 504056"/>
                <a:gd name="connsiteX1" fmla="*/ 1856262 w 2108290"/>
                <a:gd name="connsiteY1" fmla="*/ 0 h 504056"/>
                <a:gd name="connsiteX2" fmla="*/ 2108290 w 2108290"/>
                <a:gd name="connsiteY2" fmla="*/ 252028 h 504056"/>
                <a:gd name="connsiteX3" fmla="*/ 1856262 w 2108290"/>
                <a:gd name="connsiteY3" fmla="*/ 504056 h 504056"/>
                <a:gd name="connsiteX4" fmla="*/ 0 w 2108290"/>
                <a:gd name="connsiteY4" fmla="*/ 504056 h 504056"/>
                <a:gd name="connsiteX5" fmla="*/ 252028 w 2108290"/>
                <a:gd name="connsiteY5" fmla="*/ 252028 h 504056"/>
                <a:gd name="connsiteX6" fmla="*/ 0 w 2108290"/>
                <a:gd name="connsiteY6" fmla="*/ 0 h 504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8290" h="504056">
                  <a:moveTo>
                    <a:pt x="0" y="0"/>
                  </a:moveTo>
                  <a:lnTo>
                    <a:pt x="1856262" y="0"/>
                  </a:lnTo>
                  <a:lnTo>
                    <a:pt x="2108290" y="252028"/>
                  </a:lnTo>
                  <a:lnTo>
                    <a:pt x="1856262" y="504056"/>
                  </a:lnTo>
                  <a:lnTo>
                    <a:pt x="0" y="504056"/>
                  </a:lnTo>
                  <a:lnTo>
                    <a:pt x="252028" y="25202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16036" tIns="42672" rIns="273364" bIns="42672" numCol="1" spcCol="1270" anchor="ctr" anchorCtr="0">
              <a:noAutofit/>
            </a:bodyPr>
            <a:lstStyle/>
            <a:p>
              <a:pPr lvl="0" algn="ctr" defTabSz="71120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ko-KR" sz="1600" b="1" kern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OTA test</a:t>
              </a:r>
              <a:endParaRPr lang="ko-KR" altLang="en-US" sz="1600" b="1" kern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ABF2824A-8BB2-4AA7-848F-5D11E6316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875" y="2644135"/>
            <a:ext cx="4053245" cy="1122569"/>
          </a:xfrm>
          <a:prstGeom prst="rect">
            <a:avLst/>
          </a:prstGeom>
        </p:spPr>
      </p:pic>
      <p:grpSp>
        <p:nvGrpSpPr>
          <p:cNvPr id="11" name="群組 10">
            <a:extLst>
              <a:ext uri="{FF2B5EF4-FFF2-40B4-BE49-F238E27FC236}">
                <a16:creationId xmlns:a16="http://schemas.microsoft.com/office/drawing/2014/main" xmlns="" id="{FBB1E04E-9631-4FEC-A65B-A69261D5F132}"/>
              </a:ext>
            </a:extLst>
          </p:cNvPr>
          <p:cNvGrpSpPr/>
          <p:nvPr/>
        </p:nvGrpSpPr>
        <p:grpSpPr>
          <a:xfrm>
            <a:off x="8293011" y="2644135"/>
            <a:ext cx="3205837" cy="4090647"/>
            <a:chOff x="7336089" y="2630828"/>
            <a:chExt cx="3205837" cy="4090647"/>
          </a:xfrm>
        </p:grpSpPr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xmlns="" id="{13FAB534-923A-4A4E-9EE3-28BE909D3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6089" y="2630828"/>
              <a:ext cx="3205837" cy="4090647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CC105662-62A7-4D83-8377-D07DE9F94A54}"/>
                </a:ext>
              </a:extLst>
            </p:cNvPr>
            <p:cNvSpPr/>
            <p:nvPr/>
          </p:nvSpPr>
          <p:spPr>
            <a:xfrm>
              <a:off x="7862347" y="3094796"/>
              <a:ext cx="731237" cy="2212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8" name="文字方塊 17">
            <a:extLst>
              <a:ext uri="{FF2B5EF4-FFF2-40B4-BE49-F238E27FC236}">
                <a16:creationId xmlns:a16="http://schemas.microsoft.com/office/drawing/2014/main" xmlns="" id="{9E482A3E-1A18-42C8-93EC-319BC43EBADA}"/>
              </a:ext>
            </a:extLst>
          </p:cNvPr>
          <p:cNvSpPr txBox="1"/>
          <p:nvPr/>
        </p:nvSpPr>
        <p:spPr>
          <a:xfrm>
            <a:off x="8422844" y="2431345"/>
            <a:ext cx="3076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sz="1600" b="1" u="sng" dirty="0" err="1"/>
              <a:t>Octobox</a:t>
            </a:r>
            <a:r>
              <a:rPr lang="en-US" altLang="zh-TW" sz="1600" b="1" u="sng" dirty="0"/>
              <a:t> environment setting</a:t>
            </a:r>
            <a:endParaRPr lang="zh-TW" altLang="en-US" sz="1600" b="1" u="sng" dirty="0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xmlns="" id="{DE4C196B-08BC-4488-9DC9-C04DA4F87905}"/>
              </a:ext>
            </a:extLst>
          </p:cNvPr>
          <p:cNvSpPr txBox="1"/>
          <p:nvPr/>
        </p:nvSpPr>
        <p:spPr>
          <a:xfrm>
            <a:off x="593683" y="4409841"/>
            <a:ext cx="2734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00B050"/>
                </a:solidFill>
              </a:rPr>
              <a:t>Please refer to </a:t>
            </a:r>
            <a:r>
              <a:rPr lang="en-US" altLang="zh-TW" dirty="0" smtClean="0">
                <a:solidFill>
                  <a:srgbClr val="00B050"/>
                </a:solidFill>
              </a:rPr>
              <a:t>next page</a:t>
            </a:r>
            <a:endParaRPr lang="zh-TW" altLang="en-US" dirty="0">
              <a:solidFill>
                <a:srgbClr val="00B050"/>
              </a:solidFill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3946904" y="3918336"/>
            <a:ext cx="4205287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solidFill>
                  <a:srgbClr val="00B050"/>
                </a:solidFill>
              </a:rPr>
              <a:t>The following table is </a:t>
            </a:r>
            <a:r>
              <a:rPr lang="en-US" altLang="zh-TW" sz="1400" dirty="0" err="1" smtClean="0">
                <a:solidFill>
                  <a:srgbClr val="00B050"/>
                </a:solidFill>
              </a:rPr>
              <a:t>RvR</a:t>
            </a:r>
            <a:r>
              <a:rPr lang="en-US" altLang="zh-TW" sz="1400" dirty="0" smtClean="0">
                <a:solidFill>
                  <a:srgbClr val="00B050"/>
                </a:solidFill>
              </a:rPr>
              <a:t> test result using WIFI module</a:t>
            </a:r>
          </a:p>
          <a:p>
            <a:r>
              <a:rPr lang="en-US" altLang="zh-TW" sz="1400" dirty="0" smtClean="0">
                <a:solidFill>
                  <a:srgbClr val="00B050"/>
                </a:solidFill>
              </a:rPr>
              <a:t>(chipset : RTL8822CS), when the attenuation is 10dB, </a:t>
            </a:r>
          </a:p>
          <a:p>
            <a:r>
              <a:rPr lang="en-US" altLang="zh-TW" sz="1400" dirty="0">
                <a:solidFill>
                  <a:srgbClr val="00B050"/>
                </a:solidFill>
              </a:rPr>
              <a:t>t</a:t>
            </a:r>
            <a:r>
              <a:rPr lang="en-US" altLang="zh-TW" sz="1400" dirty="0" smtClean="0">
                <a:solidFill>
                  <a:srgbClr val="00B050"/>
                </a:solidFill>
              </a:rPr>
              <a:t>hroughput less than 200Mpbs, so unable to meet over 270Mbps at -50dBm</a:t>
            </a:r>
            <a:endParaRPr lang="zh-TW" altLang="en-US" sz="1400" dirty="0">
              <a:solidFill>
                <a:srgbClr val="00B050"/>
              </a:solidFill>
            </a:endParaRPr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4875350"/>
            <a:ext cx="4114800" cy="1642026"/>
          </a:xfrm>
          <a:prstGeom prst="rect">
            <a:avLst/>
          </a:prstGeom>
        </p:spPr>
      </p:pic>
      <p:sp>
        <p:nvSpPr>
          <p:cNvPr id="23" name="文字方塊 22">
            <a:extLst>
              <a:ext uri="{FF2B5EF4-FFF2-40B4-BE49-F238E27FC236}">
                <a16:creationId xmlns:a16="http://schemas.microsoft.com/office/drawing/2014/main" xmlns="" id="{4A0DB3A4-3DE7-494B-893B-475546FDD2C7}"/>
              </a:ext>
            </a:extLst>
          </p:cNvPr>
          <p:cNvSpPr txBox="1"/>
          <p:nvPr/>
        </p:nvSpPr>
        <p:spPr>
          <a:xfrm>
            <a:off x="3948113" y="6511782"/>
            <a:ext cx="5542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>
                <a:solidFill>
                  <a:srgbClr val="00B050"/>
                </a:solidFill>
              </a:rPr>
              <a:t>* Above is reference data, need to use actual PCB to test</a:t>
            </a:r>
            <a:endParaRPr lang="zh-TW" altLang="en-US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802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13F7C7BC-368A-40B3-AF8E-43C1B620E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Radiation test</a:t>
            </a:r>
            <a:endParaRPr lang="zh-TW" altLang="en-US" dirty="0"/>
          </a:p>
        </p:txBody>
      </p:sp>
      <p:pic>
        <p:nvPicPr>
          <p:cNvPr id="26" name="圖片 25">
            <a:extLst>
              <a:ext uri="{FF2B5EF4-FFF2-40B4-BE49-F238E27FC236}">
                <a16:creationId xmlns:a16="http://schemas.microsoft.com/office/drawing/2014/main" xmlns="" id="{8A187F74-B794-47FA-9571-1612186C2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48" y="2152327"/>
            <a:ext cx="2888864" cy="2850536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xmlns="" id="{606E552B-C3DB-47DB-BF08-D13942A1EC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1405" y="2152327"/>
            <a:ext cx="2997888" cy="2686512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2E1EA7DC-0007-4F05-A753-68302D919759}"/>
              </a:ext>
            </a:extLst>
          </p:cNvPr>
          <p:cNvSpPr/>
          <p:nvPr/>
        </p:nvSpPr>
        <p:spPr>
          <a:xfrm>
            <a:off x="3119810" y="1813773"/>
            <a:ext cx="22404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 b="1" u="sng" dirty="0"/>
              <a:t>Actual test environment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C69E846A-D3A9-4676-B59D-E42D465FF4D8}"/>
              </a:ext>
            </a:extLst>
          </p:cNvPr>
          <p:cNvSpPr/>
          <p:nvPr/>
        </p:nvSpPr>
        <p:spPr>
          <a:xfrm>
            <a:off x="127248" y="1813773"/>
            <a:ext cx="126297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b="1" u="sng" dirty="0"/>
              <a:t>Test diagram</a:t>
            </a:r>
            <a:endParaRPr lang="zh-TW" altLang="en-US" sz="1600" b="1" u="sng" dirty="0"/>
          </a:p>
        </p:txBody>
      </p:sp>
      <p:graphicFrame>
        <p:nvGraphicFramePr>
          <p:cNvPr id="29" name="表格 28">
            <a:extLst>
              <a:ext uri="{FF2B5EF4-FFF2-40B4-BE49-F238E27FC236}">
                <a16:creationId xmlns:a16="http://schemas.microsoft.com/office/drawing/2014/main" xmlns="" id="{48554169-8859-485D-BD97-C4B505D863B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389109" y="1659108"/>
          <a:ext cx="5542478" cy="14987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8178">
                  <a:extLst>
                    <a:ext uri="{9D8B030D-6E8A-4147-A177-3AD203B41FA5}">
                      <a16:colId xmlns:a16="http://schemas.microsoft.com/office/drawing/2014/main" xmlns="" val="712554957"/>
                    </a:ext>
                  </a:extLst>
                </a:gridCol>
                <a:gridCol w="565740">
                  <a:extLst>
                    <a:ext uri="{9D8B030D-6E8A-4147-A177-3AD203B41FA5}">
                      <a16:colId xmlns:a16="http://schemas.microsoft.com/office/drawing/2014/main" xmlns="" val="262862008"/>
                    </a:ext>
                  </a:extLst>
                </a:gridCol>
                <a:gridCol w="1259520">
                  <a:extLst>
                    <a:ext uri="{9D8B030D-6E8A-4147-A177-3AD203B41FA5}">
                      <a16:colId xmlns:a16="http://schemas.microsoft.com/office/drawing/2014/main" xmlns="" val="2892176840"/>
                    </a:ext>
                  </a:extLst>
                </a:gridCol>
                <a:gridCol w="1259520">
                  <a:extLst>
                    <a:ext uri="{9D8B030D-6E8A-4147-A177-3AD203B41FA5}">
                      <a16:colId xmlns:a16="http://schemas.microsoft.com/office/drawing/2014/main" xmlns="" val="1341324527"/>
                    </a:ext>
                  </a:extLst>
                </a:gridCol>
                <a:gridCol w="1259520">
                  <a:extLst>
                    <a:ext uri="{9D8B030D-6E8A-4147-A177-3AD203B41FA5}">
                      <a16:colId xmlns:a16="http://schemas.microsoft.com/office/drawing/2014/main" xmlns="" val="620787482"/>
                    </a:ext>
                  </a:extLst>
                </a:gridCol>
              </a:tblGrid>
              <a:tr h="440617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5GHz (unit: 866Mbps)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Channel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36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Channel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149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Channel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161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667980347"/>
                  </a:ext>
                </a:extLst>
              </a:tr>
              <a:tr h="264537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RCU no pairing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Tx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268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297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280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857404511"/>
                  </a:ext>
                </a:extLst>
              </a:tr>
              <a:tr h="26453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Rx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256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256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257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432827449"/>
                  </a:ext>
                </a:extLst>
              </a:tr>
              <a:tr h="264537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RCU pairing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Tx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265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293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277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732624545"/>
                  </a:ext>
                </a:extLst>
              </a:tr>
              <a:tr h="26453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Rx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250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248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254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52085247"/>
                  </a:ext>
                </a:extLst>
              </a:tr>
            </a:tbl>
          </a:graphicData>
        </a:graphic>
      </p:graphicFrame>
      <p:graphicFrame>
        <p:nvGraphicFramePr>
          <p:cNvPr id="30" name="表格 29">
            <a:extLst>
              <a:ext uri="{FF2B5EF4-FFF2-40B4-BE49-F238E27FC236}">
                <a16:creationId xmlns:a16="http://schemas.microsoft.com/office/drawing/2014/main" xmlns="" id="{52D713EE-117C-4023-86A5-C00EA13625B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389109" y="3700127"/>
          <a:ext cx="5542478" cy="11387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1632">
                  <a:extLst>
                    <a:ext uri="{9D8B030D-6E8A-4147-A177-3AD203B41FA5}">
                      <a16:colId xmlns:a16="http://schemas.microsoft.com/office/drawing/2014/main" xmlns="" val="382231213"/>
                    </a:ext>
                  </a:extLst>
                </a:gridCol>
                <a:gridCol w="654828">
                  <a:extLst>
                    <a:ext uri="{9D8B030D-6E8A-4147-A177-3AD203B41FA5}">
                      <a16:colId xmlns:a16="http://schemas.microsoft.com/office/drawing/2014/main" xmlns="" val="1801294217"/>
                    </a:ext>
                  </a:extLst>
                </a:gridCol>
                <a:gridCol w="1212006">
                  <a:extLst>
                    <a:ext uri="{9D8B030D-6E8A-4147-A177-3AD203B41FA5}">
                      <a16:colId xmlns:a16="http://schemas.microsoft.com/office/drawing/2014/main" xmlns="" val="264192174"/>
                    </a:ext>
                  </a:extLst>
                </a:gridCol>
                <a:gridCol w="1212006">
                  <a:extLst>
                    <a:ext uri="{9D8B030D-6E8A-4147-A177-3AD203B41FA5}">
                      <a16:colId xmlns:a16="http://schemas.microsoft.com/office/drawing/2014/main" xmlns="" val="3283788808"/>
                    </a:ext>
                  </a:extLst>
                </a:gridCol>
                <a:gridCol w="1212006">
                  <a:extLst>
                    <a:ext uri="{9D8B030D-6E8A-4147-A177-3AD203B41FA5}">
                      <a16:colId xmlns:a16="http://schemas.microsoft.com/office/drawing/2014/main" xmlns="" val="4094411136"/>
                    </a:ext>
                  </a:extLst>
                </a:gridCol>
              </a:tblGrid>
              <a:tr h="47364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5GHz (unit: 866Mbps)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Channel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36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Channel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149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Channel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 161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909582745"/>
                  </a:ext>
                </a:extLst>
              </a:tr>
              <a:tr h="332536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RCU pairing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Tx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250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262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260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637274557"/>
                  </a:ext>
                </a:extLst>
              </a:tr>
              <a:tr h="33253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>
                          <a:effectLst/>
                        </a:rPr>
                        <a:t>Rx</a:t>
                      </a:r>
                      <a:endParaRPr lang="zh-TW" sz="115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236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256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50" kern="0" dirty="0">
                          <a:effectLst/>
                        </a:rPr>
                        <a:t>237</a:t>
                      </a:r>
                      <a:endParaRPr lang="zh-TW" sz="115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773407670"/>
                  </a:ext>
                </a:extLst>
              </a:tr>
            </a:tbl>
          </a:graphicData>
        </a:graphic>
      </p:graphicFrame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99683495-DBC9-42BE-A9BB-8DE83A303995}"/>
              </a:ext>
            </a:extLst>
          </p:cNvPr>
          <p:cNvSpPr/>
          <p:nvPr/>
        </p:nvSpPr>
        <p:spPr>
          <a:xfrm>
            <a:off x="6317251" y="1320554"/>
            <a:ext cx="40148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b="1" u="sng" dirty="0"/>
              <a:t>Test Condition : RCU pairing/RCU non pairing</a:t>
            </a:r>
            <a:endParaRPr lang="zh-TW" altLang="en-US" sz="1600" b="1" u="sng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18609B54-3E2D-4EE1-9492-B31C35269ED4}"/>
              </a:ext>
            </a:extLst>
          </p:cNvPr>
          <p:cNvSpPr/>
          <p:nvPr/>
        </p:nvSpPr>
        <p:spPr>
          <a:xfrm>
            <a:off x="6324586" y="3361573"/>
            <a:ext cx="38992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1600" b="1" u="sng" dirty="0"/>
              <a:t>Test Condition : RCU pairing + Play 4K Video</a:t>
            </a:r>
            <a:endParaRPr lang="zh-TW" altLang="en-US" sz="1600" b="1" u="sng" dirty="0"/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xmlns="" id="{4A0DB3A4-3DE7-494B-893B-475546FDD2C7}"/>
              </a:ext>
            </a:extLst>
          </p:cNvPr>
          <p:cNvSpPr txBox="1"/>
          <p:nvPr/>
        </p:nvSpPr>
        <p:spPr>
          <a:xfrm>
            <a:off x="6389109" y="4869617"/>
            <a:ext cx="5542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b="1" dirty="0"/>
              <a:t>* Above is reference data, need to use actual PCB to test</a:t>
            </a:r>
            <a:endParaRPr lang="zh-TW" altLang="en-US" sz="1400" b="1" dirty="0"/>
          </a:p>
        </p:txBody>
      </p:sp>
      <p:sp>
        <p:nvSpPr>
          <p:cNvPr id="3" name="文字方塊 2"/>
          <p:cNvSpPr txBox="1"/>
          <p:nvPr/>
        </p:nvSpPr>
        <p:spPr>
          <a:xfrm>
            <a:off x="3171405" y="4869617"/>
            <a:ext cx="2434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Shielding room size</a:t>
            </a:r>
          </a:p>
          <a:p>
            <a:r>
              <a:rPr lang="en-US" altLang="zh-TW" dirty="0" smtClean="0"/>
              <a:t>2.34m*2.34m*2.19m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352626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Development Process (5/5)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7CB0F6A-D97D-4980-8B1F-00421959A988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13" name="다이어그램 12"/>
          <p:cNvGraphicFramePr/>
          <p:nvPr/>
        </p:nvGraphicFramePr>
        <p:xfrm>
          <a:off x="885171" y="1415595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제목 1"/>
          <p:cNvSpPr txBox="1">
            <a:spLocks/>
          </p:cNvSpPr>
          <p:nvPr/>
        </p:nvSpPr>
        <p:spPr>
          <a:xfrm>
            <a:off x="967120" y="1991659"/>
            <a:ext cx="6322443" cy="4597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600" b="1" dirty="0"/>
              <a:t>Indoor OTA test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dirty="0"/>
              <a:t>Test Spec.: Min. Throughput ≥ 20Mbps @spot No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dirty="0"/>
              <a:t>Test condition </a:t>
            </a:r>
          </a:p>
          <a:p>
            <a:pPr lvl="1"/>
            <a:r>
              <a:rPr lang="en-US" altLang="ko-KR" sz="1400" dirty="0"/>
              <a:t>	- CH36 @5GHz and CH161</a:t>
            </a:r>
          </a:p>
          <a:p>
            <a:pPr lvl="1"/>
            <a:r>
              <a:rPr lang="en-US" altLang="ko-KR" sz="1400" dirty="0"/>
              <a:t>       - Test spot on FXN TW office</a:t>
            </a:r>
          </a:p>
          <a:p>
            <a:pPr lvl="1"/>
            <a:endParaRPr lang="en-US" altLang="ko-KR" sz="1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600" b="1" dirty="0"/>
              <a:t>Outdoor OTA test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dirty="0"/>
              <a:t>Test Spec.: comparison data for reference sample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dirty="0"/>
              <a:t>Test condition </a:t>
            </a:r>
          </a:p>
          <a:p>
            <a:pPr lvl="1"/>
            <a:r>
              <a:rPr lang="en-US" altLang="ko-KR" sz="1400" dirty="0"/>
              <a:t>	- CH36 @5GHz and CH161</a:t>
            </a:r>
          </a:p>
          <a:p>
            <a:r>
              <a:rPr lang="en-US" altLang="ko-KR" sz="1400" dirty="0"/>
              <a:t>               - Test place where is line of sight W/O WLAN AP </a:t>
            </a:r>
          </a:p>
          <a:p>
            <a:endParaRPr lang="en-US" altLang="ko-KR" sz="14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600" b="1" dirty="0"/>
              <a:t>MP prepare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dirty="0"/>
              <a:t>Mass product automation program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400" dirty="0"/>
              <a:t>Manufacturing Spec. fix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altLang="ko-KR" sz="1200" b="1" dirty="0">
              <a:latin typeface="Calibri" panose="020F0502020204030204" pitchFamily="34" charset="0"/>
            </a:endParaRPr>
          </a:p>
          <a:p>
            <a:r>
              <a:rPr lang="en-US" altLang="ko-KR" sz="1200" b="1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11" name="직사각형 4">
            <a:extLst>
              <a:ext uri="{FF2B5EF4-FFF2-40B4-BE49-F238E27FC236}">
                <a16:creationId xmlns:a16="http://schemas.microsoft.com/office/drawing/2014/main" xmlns="" id="{97B39CB0-163F-47AE-B686-CAB859F8BDEF}"/>
              </a:ext>
            </a:extLst>
          </p:cNvPr>
          <p:cNvSpPr/>
          <p:nvPr/>
        </p:nvSpPr>
        <p:spPr>
          <a:xfrm>
            <a:off x="5818115" y="2371826"/>
            <a:ext cx="46891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1400" b="1" dirty="0" smtClean="0">
                <a:solidFill>
                  <a:srgbClr val="00B050"/>
                </a:solidFill>
              </a:rPr>
              <a:t>Please </a:t>
            </a:r>
            <a:r>
              <a:rPr lang="en-US" altLang="ko-KR" sz="1400" b="1" dirty="0">
                <a:solidFill>
                  <a:srgbClr val="00B050"/>
                </a:solidFill>
              </a:rPr>
              <a:t>refer </a:t>
            </a:r>
            <a:r>
              <a:rPr lang="en-US" altLang="ko-KR" sz="1400" b="1" dirty="0" smtClean="0">
                <a:solidFill>
                  <a:srgbClr val="00B050"/>
                </a:solidFill>
              </a:rPr>
              <a:t>test environment and procedure to next page</a:t>
            </a:r>
            <a:endParaRPr lang="ko-KR" altLang="en-US" sz="1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7774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8F971F2F-1CE2-4EFF-9E77-18BAC13A7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6332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OTA test</a:t>
            </a:r>
            <a:endParaRPr lang="zh-TW" altLang="en-US" dirty="0"/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xmlns="" id="{B068882D-B6DC-4344-AFC3-7432D560603A}"/>
              </a:ext>
            </a:extLst>
          </p:cNvPr>
          <p:cNvGrpSpPr/>
          <p:nvPr/>
        </p:nvGrpSpPr>
        <p:grpSpPr>
          <a:xfrm>
            <a:off x="717605" y="1183818"/>
            <a:ext cx="3738282" cy="2382534"/>
            <a:chOff x="5965793" y="273258"/>
            <a:chExt cx="4447998" cy="2834860"/>
          </a:xfrm>
        </p:grpSpPr>
        <p:pic>
          <p:nvPicPr>
            <p:cNvPr id="8" name="圖片 7">
              <a:extLst>
                <a:ext uri="{FF2B5EF4-FFF2-40B4-BE49-F238E27FC236}">
                  <a16:creationId xmlns:a16="http://schemas.microsoft.com/office/drawing/2014/main" xmlns="" id="{409BE656-4213-42AA-A47B-229DFAF00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65793" y="273258"/>
              <a:ext cx="4447998" cy="2834860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BC1EB796-18DC-4330-86A0-DFFF1F0F6254}"/>
                </a:ext>
              </a:extLst>
            </p:cNvPr>
            <p:cNvSpPr/>
            <p:nvPr/>
          </p:nvSpPr>
          <p:spPr>
            <a:xfrm>
              <a:off x="7535822" y="1027906"/>
              <a:ext cx="753732" cy="307777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altLang="ko-KR" sz="1400" b="1" dirty="0"/>
                <a:t>Indoor</a:t>
              </a:r>
              <a:endParaRPr lang="zh-TW" altLang="en-US" sz="1400" dirty="0"/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F42701F7-5631-4952-AFCE-0E0E9CD2D03E}"/>
              </a:ext>
            </a:extLst>
          </p:cNvPr>
          <p:cNvSpPr/>
          <p:nvPr/>
        </p:nvSpPr>
        <p:spPr>
          <a:xfrm>
            <a:off x="4856572" y="1082204"/>
            <a:ext cx="477496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</a:pPr>
            <a:r>
              <a:rPr lang="en-US" altLang="zh-TW" b="1" u="sng" dirty="0"/>
              <a:t>Test Step for Indoor and Outdoor OTA test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600" dirty="0"/>
              <a:t>DUT install Iperf3 client APK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600" dirty="0"/>
              <a:t>The AP is placed at the green point in the picture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600" dirty="0"/>
              <a:t>The DUT is placed at the red point 1 in the picture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600" dirty="0"/>
              <a:t>Start Rx test</a:t>
            </a:r>
          </a:p>
          <a:p>
            <a:pPr marL="342900" indent="-342900">
              <a:spcBef>
                <a:spcPts val="500"/>
              </a:spcBef>
              <a:buAutoNum type="arabicPeriod"/>
            </a:pPr>
            <a:r>
              <a:rPr lang="en-US" altLang="zh-TW" sz="1600" dirty="0"/>
              <a:t>Repeat step 3 and step 4</a:t>
            </a:r>
          </a:p>
          <a:p>
            <a:pPr>
              <a:spcBef>
                <a:spcPts val="500"/>
              </a:spcBef>
            </a:pPr>
            <a:endParaRPr lang="zh-TW" altLang="zh-TW" sz="1500" dirty="0"/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xmlns="" id="{40955E96-6F29-41FD-90C4-42E10D5C3883}"/>
              </a:ext>
            </a:extLst>
          </p:cNvPr>
          <p:cNvGrpSpPr/>
          <p:nvPr/>
        </p:nvGrpSpPr>
        <p:grpSpPr>
          <a:xfrm>
            <a:off x="4341083" y="3532635"/>
            <a:ext cx="4916668" cy="738664"/>
            <a:chOff x="2382611" y="4681296"/>
            <a:chExt cx="3309438" cy="738664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01D7EBB1-558C-417D-A144-35A5D6FF0700}"/>
                </a:ext>
              </a:extLst>
            </p:cNvPr>
            <p:cNvSpPr/>
            <p:nvPr/>
          </p:nvSpPr>
          <p:spPr>
            <a:xfrm>
              <a:off x="2382611" y="4681296"/>
              <a:ext cx="256608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14313" indent="-214313">
                <a:defRPr/>
              </a:pPr>
              <a:r>
                <a:rPr lang="en-US" altLang="zh-TW" b="1" dirty="0">
                  <a:solidFill>
                    <a:srgbClr val="0000CC"/>
                  </a:solidFill>
                  <a:cs typeface="Arial" pitchFamily="34" charset="0"/>
                </a:rPr>
                <a:t>NLOS - Rental House Test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98EC2AE8-A7B3-4A40-B13D-666306BF4E66}"/>
                </a:ext>
              </a:extLst>
            </p:cNvPr>
            <p:cNvSpPr/>
            <p:nvPr/>
          </p:nvSpPr>
          <p:spPr>
            <a:xfrm>
              <a:off x="2382611" y="5050628"/>
              <a:ext cx="330943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14313" indent="-214313">
                <a:buFontTx/>
                <a:buChar char="-"/>
                <a:defRPr/>
              </a:pPr>
              <a:r>
                <a:rPr lang="en-US" altLang="zh-TW" dirty="0">
                  <a:solidFill>
                    <a:srgbClr val="0000CC"/>
                  </a:solidFill>
                  <a:cs typeface="Arial" pitchFamily="34" charset="0"/>
                </a:rPr>
                <a:t>Live signal without neighbors’ </a:t>
              </a:r>
              <a:r>
                <a:rPr lang="en-US" altLang="zh-TW" dirty="0" err="1">
                  <a:solidFill>
                    <a:srgbClr val="0000CC"/>
                  </a:solidFill>
                  <a:cs typeface="Arial" pitchFamily="34" charset="0"/>
                </a:rPr>
                <a:t>WiFi</a:t>
              </a:r>
              <a:r>
                <a:rPr lang="en-US" altLang="zh-TW" dirty="0">
                  <a:solidFill>
                    <a:srgbClr val="0000CC"/>
                  </a:solidFill>
                  <a:cs typeface="Arial" pitchFamily="34" charset="0"/>
                </a:rPr>
                <a:t> interference </a:t>
              </a:r>
            </a:p>
          </p:txBody>
        </p:sp>
      </p:grpSp>
      <p:grpSp>
        <p:nvGrpSpPr>
          <p:cNvPr id="19" name="群組 18">
            <a:extLst>
              <a:ext uri="{FF2B5EF4-FFF2-40B4-BE49-F238E27FC236}">
                <a16:creationId xmlns:a16="http://schemas.microsoft.com/office/drawing/2014/main" xmlns="" id="{E48FC237-8FDA-4D0B-97CF-A8B13502E9BC}"/>
              </a:ext>
            </a:extLst>
          </p:cNvPr>
          <p:cNvGrpSpPr/>
          <p:nvPr/>
        </p:nvGrpSpPr>
        <p:grpSpPr>
          <a:xfrm>
            <a:off x="588787" y="3893212"/>
            <a:ext cx="3752296" cy="2881228"/>
            <a:chOff x="5974683" y="3118499"/>
            <a:chExt cx="4697516" cy="3607022"/>
          </a:xfrm>
        </p:grpSpPr>
        <p:grpSp>
          <p:nvGrpSpPr>
            <p:cNvPr id="12" name="群組 11">
              <a:extLst>
                <a:ext uri="{FF2B5EF4-FFF2-40B4-BE49-F238E27FC236}">
                  <a16:creationId xmlns:a16="http://schemas.microsoft.com/office/drawing/2014/main" xmlns="" id="{EA505492-E45A-4A4C-AC5E-840F17E66795}"/>
                </a:ext>
              </a:extLst>
            </p:cNvPr>
            <p:cNvGrpSpPr/>
            <p:nvPr/>
          </p:nvGrpSpPr>
          <p:grpSpPr>
            <a:xfrm>
              <a:off x="5974683" y="3118499"/>
              <a:ext cx="4697516" cy="3607022"/>
              <a:chOff x="6474783" y="3372056"/>
              <a:chExt cx="4386110" cy="3367906"/>
            </a:xfrm>
          </p:grpSpPr>
          <p:pic>
            <p:nvPicPr>
              <p:cNvPr id="9" name="圖片 8">
                <a:extLst>
                  <a:ext uri="{FF2B5EF4-FFF2-40B4-BE49-F238E27FC236}">
                    <a16:creationId xmlns:a16="http://schemas.microsoft.com/office/drawing/2014/main" xmlns="" id="{86BD4B95-C989-440B-B5FE-3B8A69F073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74783" y="3372056"/>
                <a:ext cx="4386110" cy="33679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xmlns="" id="{455807AA-1927-4B94-AB74-CB04CBF1FA34}"/>
                  </a:ext>
                </a:extLst>
              </p:cNvPr>
              <p:cNvSpPr/>
              <p:nvPr/>
            </p:nvSpPr>
            <p:spPr>
              <a:xfrm>
                <a:off x="9395400" y="3573530"/>
                <a:ext cx="915696" cy="349222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ko-KR" sz="1400" b="1" dirty="0"/>
                  <a:t>Outdoor</a:t>
                </a:r>
                <a:endParaRPr lang="zh-TW" altLang="en-US" sz="1400" dirty="0"/>
              </a:p>
            </p:txBody>
          </p:sp>
        </p:grpSp>
        <p:sp>
          <p:nvSpPr>
            <p:cNvPr id="14" name="橢圓 13">
              <a:extLst>
                <a:ext uri="{FF2B5EF4-FFF2-40B4-BE49-F238E27FC236}">
                  <a16:creationId xmlns:a16="http://schemas.microsoft.com/office/drawing/2014/main" xmlns="" id="{5C352711-4A45-449C-A377-EBFEA8A271D7}"/>
                </a:ext>
              </a:extLst>
            </p:cNvPr>
            <p:cNvSpPr/>
            <p:nvPr/>
          </p:nvSpPr>
          <p:spPr>
            <a:xfrm>
              <a:off x="7634796" y="5264458"/>
              <a:ext cx="186431" cy="186431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橢圓 14">
              <a:extLst>
                <a:ext uri="{FF2B5EF4-FFF2-40B4-BE49-F238E27FC236}">
                  <a16:creationId xmlns:a16="http://schemas.microsoft.com/office/drawing/2014/main" xmlns="" id="{BEC4AD5B-1589-4456-8004-F70E99A28536}"/>
                </a:ext>
              </a:extLst>
            </p:cNvPr>
            <p:cNvSpPr/>
            <p:nvPr/>
          </p:nvSpPr>
          <p:spPr>
            <a:xfrm>
              <a:off x="6748508" y="5862276"/>
              <a:ext cx="238218" cy="22780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橢圓 15">
              <a:extLst>
                <a:ext uri="{FF2B5EF4-FFF2-40B4-BE49-F238E27FC236}">
                  <a16:creationId xmlns:a16="http://schemas.microsoft.com/office/drawing/2014/main" xmlns="" id="{B8730B06-3AB4-4426-82D5-62A44716386C}"/>
                </a:ext>
              </a:extLst>
            </p:cNvPr>
            <p:cNvSpPr/>
            <p:nvPr/>
          </p:nvSpPr>
          <p:spPr>
            <a:xfrm>
              <a:off x="6748508" y="4148678"/>
              <a:ext cx="238218" cy="22780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橢圓 16">
              <a:extLst>
                <a:ext uri="{FF2B5EF4-FFF2-40B4-BE49-F238E27FC236}">
                  <a16:creationId xmlns:a16="http://schemas.microsoft.com/office/drawing/2014/main" xmlns="" id="{5E249607-18C7-4410-AA6B-802FEC198A03}"/>
                </a:ext>
              </a:extLst>
            </p:cNvPr>
            <p:cNvSpPr/>
            <p:nvPr/>
          </p:nvSpPr>
          <p:spPr>
            <a:xfrm>
              <a:off x="9301336" y="4209313"/>
              <a:ext cx="238218" cy="22780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橢圓 17">
              <a:extLst>
                <a:ext uri="{FF2B5EF4-FFF2-40B4-BE49-F238E27FC236}">
                  <a16:creationId xmlns:a16="http://schemas.microsoft.com/office/drawing/2014/main" xmlns="" id="{A32DB530-430C-4A03-8793-AE480817E644}"/>
                </a:ext>
              </a:extLst>
            </p:cNvPr>
            <p:cNvSpPr/>
            <p:nvPr/>
          </p:nvSpPr>
          <p:spPr>
            <a:xfrm>
              <a:off x="8245262" y="5841589"/>
              <a:ext cx="238218" cy="227806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20" name="圖片 19">
            <a:extLst>
              <a:ext uri="{FF2B5EF4-FFF2-40B4-BE49-F238E27FC236}">
                <a16:creationId xmlns:a16="http://schemas.microsoft.com/office/drawing/2014/main" xmlns="" id="{5480DD4D-9E15-4C56-A45D-3E0546284F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887" y="4342045"/>
            <a:ext cx="3794498" cy="215363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418186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-176742"/>
            <a:ext cx="10515600" cy="1325563"/>
          </a:xfrm>
        </p:spPr>
        <p:txBody>
          <a:bodyPr/>
          <a:lstStyle/>
          <a:p>
            <a:r>
              <a:rPr lang="en-US" dirty="0"/>
              <a:t>Wi-Fi Manufacturing Process (1/4)</a:t>
            </a:r>
          </a:p>
        </p:txBody>
      </p:sp>
      <p:graphicFrame>
        <p:nvGraphicFramePr>
          <p:cNvPr id="8" name="다이어그램 7"/>
          <p:cNvGraphicFramePr/>
          <p:nvPr>
            <p:extLst/>
          </p:nvPr>
        </p:nvGraphicFramePr>
        <p:xfrm>
          <a:off x="885164" y="887743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sp>
        <p:nvSpPr>
          <p:cNvPr id="5" name="제목 1">
            <a:extLst>
              <a:ext uri="{FF2B5EF4-FFF2-40B4-BE49-F238E27FC236}">
                <a16:creationId xmlns="" xmlns:a16="http://schemas.microsoft.com/office/drawing/2014/main" id="{5D5F406B-59C5-4C0F-A4C6-6730CD74C071}"/>
              </a:ext>
            </a:extLst>
          </p:cNvPr>
          <p:cNvSpPr txBox="1">
            <a:spLocks/>
          </p:cNvSpPr>
          <p:nvPr/>
        </p:nvSpPr>
        <p:spPr>
          <a:xfrm>
            <a:off x="724297" y="1555844"/>
            <a:ext cx="3562553" cy="15285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Wi-Fi </a:t>
            </a:r>
            <a:r>
              <a:rPr lang="en-US" altLang="ko-KR" sz="1900" b="1" dirty="0" smtClean="0"/>
              <a:t>Calibration</a:t>
            </a:r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b="1" dirty="0"/>
              <a:t>Wi-Fi </a:t>
            </a:r>
            <a:r>
              <a:rPr lang="en-US" altLang="ko-KR" sz="2000" b="1" dirty="0" smtClean="0"/>
              <a:t>Verification(Conducted test)</a:t>
            </a:r>
            <a:endParaRPr lang="en-US" altLang="ko-KR" sz="2000" b="1" dirty="0"/>
          </a:p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b="1" dirty="0"/>
              <a:t>Using IQxel80 or </a:t>
            </a:r>
            <a:r>
              <a:rPr lang="en-US" altLang="ko-KR" sz="2000" b="1" dirty="0" smtClean="0"/>
              <a:t>IQM8W</a:t>
            </a:r>
            <a:endParaRPr lang="en-US" altLang="ko-KR" sz="1900" b="1" dirty="0"/>
          </a:p>
        </p:txBody>
      </p:sp>
      <p:graphicFrame>
        <p:nvGraphicFramePr>
          <p:cNvPr id="10" name="Table 10"/>
          <p:cNvGraphicFramePr>
            <a:graphicFrameLocks noGrp="1"/>
          </p:cNvGraphicFramePr>
          <p:nvPr>
            <p:extLst/>
          </p:nvPr>
        </p:nvGraphicFramePr>
        <p:xfrm>
          <a:off x="5821693" y="3876125"/>
          <a:ext cx="5617664" cy="2245614"/>
        </p:xfrm>
        <a:graphic>
          <a:graphicData uri="http://schemas.openxmlformats.org/drawingml/2006/table">
            <a:tbl>
              <a:tblPr/>
              <a:tblGrid>
                <a:gridCol w="2808832"/>
                <a:gridCol w="2808832"/>
              </a:tblGrid>
              <a:tr h="25477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Description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Unit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</a:tr>
              <a:tr h="24530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PC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7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SimSun"/>
                          <a:cs typeface="Times New Roman"/>
                        </a:rPr>
                        <a:t>IQxel80 or IQM8W</a:t>
                      </a:r>
                      <a:endParaRPr lang="en-US" sz="16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RF connector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RF cable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SimSun"/>
                          <a:cs typeface="Times New Roman"/>
                        </a:rPr>
                        <a:t>5</a:t>
                      </a:r>
                      <a:endParaRPr lang="en-US" sz="16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7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SimSun"/>
                          <a:cs typeface="Times New Roman"/>
                        </a:rPr>
                        <a:t>Attenuator(10dB</a:t>
                      </a: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Ethernet cable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SimSun"/>
                          <a:cs typeface="Times New Roman"/>
                        </a:rPr>
                        <a:t>3</a:t>
                      </a:r>
                      <a:endParaRPr lang="en-US" sz="1600" kern="1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7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Shielding Box(Big)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306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Fixture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SimSu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" name="圖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533" y="3179926"/>
            <a:ext cx="4419600" cy="305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606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-176742"/>
            <a:ext cx="10515600" cy="1325563"/>
          </a:xfrm>
        </p:spPr>
        <p:txBody>
          <a:bodyPr/>
          <a:lstStyle/>
          <a:p>
            <a:r>
              <a:rPr lang="en-US" dirty="0"/>
              <a:t>Wi-Fi Manufacturing Process (1/4)</a:t>
            </a:r>
          </a:p>
        </p:txBody>
      </p:sp>
      <p:graphicFrame>
        <p:nvGraphicFramePr>
          <p:cNvPr id="8" name="다이어그램 7"/>
          <p:cNvGraphicFramePr/>
          <p:nvPr>
            <p:extLst/>
          </p:nvPr>
        </p:nvGraphicFramePr>
        <p:xfrm>
          <a:off x="885164" y="887743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sp>
        <p:nvSpPr>
          <p:cNvPr id="5" name="제목 1">
            <a:extLst>
              <a:ext uri="{FF2B5EF4-FFF2-40B4-BE49-F238E27FC236}">
                <a16:creationId xmlns="" xmlns:a16="http://schemas.microsoft.com/office/drawing/2014/main" id="{5D5F406B-59C5-4C0F-A4C6-6730CD74C071}"/>
              </a:ext>
            </a:extLst>
          </p:cNvPr>
          <p:cNvSpPr txBox="1">
            <a:spLocks/>
          </p:cNvSpPr>
          <p:nvPr/>
        </p:nvSpPr>
        <p:spPr>
          <a:xfrm>
            <a:off x="724297" y="1631762"/>
            <a:ext cx="3562553" cy="2341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 smtClean="0"/>
              <a:t>Wi-Fi </a:t>
            </a: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Calibration spec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b="1" dirty="0">
                <a:latin typeface="Calibri" panose="020F0502020204030204" pitchFamily="34" charset="0"/>
              </a:rPr>
              <a:t>List up</a:t>
            </a:r>
            <a:endParaRPr lang="en-US" altLang="ko-KR" sz="1900" b="1" dirty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0243" y="1701801"/>
            <a:ext cx="8299866" cy="51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390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Manufacturing Process (2/4)</a:t>
            </a:r>
          </a:p>
        </p:txBody>
      </p:sp>
      <p:graphicFrame>
        <p:nvGraphicFramePr>
          <p:cNvPr id="8" name="다이어그램 7"/>
          <p:cNvGraphicFramePr/>
          <p:nvPr>
            <p:extLst/>
          </p:nvPr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sp>
        <p:nvSpPr>
          <p:cNvPr id="5" name="제목 1">
            <a:extLst>
              <a:ext uri="{FF2B5EF4-FFF2-40B4-BE49-F238E27FC236}">
                <a16:creationId xmlns="" xmlns:a16="http://schemas.microsoft.com/office/drawing/2014/main" id="{5D5F406B-59C5-4C0F-A4C6-6730CD74C071}"/>
              </a:ext>
            </a:extLst>
          </p:cNvPr>
          <p:cNvSpPr txBox="1">
            <a:spLocks/>
          </p:cNvSpPr>
          <p:nvPr/>
        </p:nvSpPr>
        <p:spPr>
          <a:xfrm>
            <a:off x="838199" y="2328889"/>
            <a:ext cx="6238461" cy="2378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WIFI Conducted test </a:t>
            </a:r>
            <a:endParaRPr lang="en-US" altLang="ko-KR" sz="1900" b="1" dirty="0" smtClean="0"/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 smtClean="0"/>
              <a:t>Test diagram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 smtClean="0"/>
              <a:t>Test </a:t>
            </a:r>
            <a:r>
              <a:rPr lang="en-US" altLang="ko-KR" sz="1900" b="1" dirty="0"/>
              <a:t>spec </a:t>
            </a:r>
          </a:p>
          <a:p>
            <a:pPr lvl="1">
              <a:lnSpc>
                <a:spcPct val="150000"/>
              </a:lnSpc>
            </a:pPr>
            <a:endParaRPr lang="en-US" altLang="ko-KR" sz="2000" b="1" dirty="0" smtClean="0">
              <a:latin typeface="Calibri" panose="020F0502020204030204" pitchFamily="34" charset="0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838199" y="4517409"/>
            <a:ext cx="6585085" cy="18252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200" b="1" dirty="0" smtClean="0"/>
              <a:t>802.11a/n/ac . Frequency list, Test spec, Calibration &amp; verification or only have verification</a:t>
            </a:r>
            <a:r>
              <a:rPr lang="zh-TW" altLang="en-US" sz="1200" b="1" dirty="0" smtClean="0"/>
              <a:t> </a:t>
            </a:r>
            <a:endParaRPr lang="en-US" altLang="ko-KR" sz="1200" b="1" dirty="0">
              <a:solidFill>
                <a:srgbClr val="00B05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/>
              <a:t>Transmit power measurement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/>
              <a:t>Transmitter spectral mask test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 smtClean="0"/>
              <a:t>Transmit </a:t>
            </a:r>
            <a:r>
              <a:rPr lang="en-US" altLang="ko-KR" sz="1200" dirty="0"/>
              <a:t>Center Frequency Error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/>
              <a:t>Transmit </a:t>
            </a:r>
            <a:r>
              <a:rPr lang="en-US" altLang="ko-KR" sz="1200" dirty="0" smtClean="0"/>
              <a:t>Power</a:t>
            </a:r>
            <a:endParaRPr lang="en-US" altLang="ko-KR" sz="1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/>
              <a:t>Transmit modulation accuracy (EVM)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 smtClean="0"/>
              <a:t>Receiver minimum input level sensitivity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ko-KR" sz="1200" dirty="0" smtClean="0"/>
              <a:t>Receiver </a:t>
            </a:r>
            <a:r>
              <a:rPr lang="en-US" altLang="ko-KR" sz="1200" dirty="0"/>
              <a:t>maximum input </a:t>
            </a:r>
            <a:r>
              <a:rPr lang="en-US" altLang="ko-KR" sz="1200" dirty="0" smtClean="0"/>
              <a:t>level</a:t>
            </a:r>
            <a:endParaRPr lang="en-US" altLang="ko-KR" sz="1200" dirty="0"/>
          </a:p>
          <a:p>
            <a:pPr lvl="1"/>
            <a:endParaRPr lang="en-US" altLang="ko-KR" sz="1200" dirty="0"/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17266" y="3107267"/>
            <a:ext cx="5196355" cy="3215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13255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Manufacturing Process (2/4)</a:t>
            </a:r>
          </a:p>
        </p:txBody>
      </p:sp>
      <p:graphicFrame>
        <p:nvGraphicFramePr>
          <p:cNvPr id="8" name="다이어그램 7"/>
          <p:cNvGraphicFramePr/>
          <p:nvPr>
            <p:extLst/>
          </p:nvPr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sp>
        <p:nvSpPr>
          <p:cNvPr id="5" name="제목 1">
            <a:extLst>
              <a:ext uri="{FF2B5EF4-FFF2-40B4-BE49-F238E27FC236}">
                <a16:creationId xmlns="" xmlns:a16="http://schemas.microsoft.com/office/drawing/2014/main" id="{5D5F406B-59C5-4C0F-A4C6-6730CD74C071}"/>
              </a:ext>
            </a:extLst>
          </p:cNvPr>
          <p:cNvSpPr txBox="1">
            <a:spLocks/>
          </p:cNvSpPr>
          <p:nvPr/>
        </p:nvSpPr>
        <p:spPr>
          <a:xfrm>
            <a:off x="838199" y="2328889"/>
            <a:ext cx="6238461" cy="2378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WIFI Conducted </a:t>
            </a:r>
            <a:r>
              <a:rPr lang="en-US" altLang="ko-KR" sz="1900" b="1" dirty="0" smtClean="0"/>
              <a:t>test 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 smtClean="0"/>
              <a:t>Test diagram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 smtClean="0"/>
              <a:t>Test </a:t>
            </a:r>
            <a:r>
              <a:rPr lang="en-US" altLang="ko-KR" sz="1900" b="1" dirty="0"/>
              <a:t>spec 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608442" y="2408001"/>
            <a:ext cx="5213445" cy="2142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608442" y="4740956"/>
            <a:ext cx="5340824" cy="2081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物件 5"/>
          <p:cNvGraphicFramePr>
            <a:graphicFrameLocks noChangeAspect="1"/>
          </p:cNvGraphicFramePr>
          <p:nvPr>
            <p:extLst/>
          </p:nvPr>
        </p:nvGraphicFramePr>
        <p:xfrm>
          <a:off x="885164" y="5026979"/>
          <a:ext cx="1565961" cy="13186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Document" showAsIcon="1" r:id="rId10" imgW="914400" imgH="771525" progId="Word.Document.8">
                  <p:embed/>
                </p:oleObj>
              </mc:Choice>
              <mc:Fallback>
                <p:oleObj name="Document" showAsIcon="1" r:id="rId10" imgW="914400" imgH="771525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164" y="5026979"/>
                        <a:ext cx="1565961" cy="13186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47155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Manufacturing Process (2/4)</a:t>
            </a:r>
          </a:p>
        </p:txBody>
      </p:sp>
      <p:graphicFrame>
        <p:nvGraphicFramePr>
          <p:cNvPr id="8" name="다이어그램 7"/>
          <p:cNvGraphicFramePr/>
          <p:nvPr>
            <p:extLst/>
          </p:nvPr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sp>
        <p:nvSpPr>
          <p:cNvPr id="5" name="제목 1">
            <a:extLst>
              <a:ext uri="{FF2B5EF4-FFF2-40B4-BE49-F238E27FC236}">
                <a16:creationId xmlns="" xmlns:a16="http://schemas.microsoft.com/office/drawing/2014/main" id="{5D5F406B-59C5-4C0F-A4C6-6730CD74C071}"/>
              </a:ext>
            </a:extLst>
          </p:cNvPr>
          <p:cNvSpPr txBox="1">
            <a:spLocks/>
          </p:cNvSpPr>
          <p:nvPr/>
        </p:nvSpPr>
        <p:spPr>
          <a:xfrm>
            <a:off x="838199" y="2328890"/>
            <a:ext cx="6238461" cy="17943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 smtClean="0"/>
              <a:t>Throughput </a:t>
            </a:r>
            <a:r>
              <a:rPr lang="en-US" altLang="ko-KR" sz="1900" b="1" dirty="0"/>
              <a:t>test 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b="1" dirty="0"/>
              <a:t>Test diagram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b="1" dirty="0">
                <a:latin typeface="Calibri" panose="020F0502020204030204" pitchFamily="34" charset="0"/>
              </a:rPr>
              <a:t>Test </a:t>
            </a:r>
            <a:r>
              <a:rPr lang="en-US" altLang="ko-KR" sz="2000" b="1" dirty="0" smtClean="0">
                <a:latin typeface="Calibri" panose="020F0502020204030204" pitchFamily="34" charset="0"/>
              </a:rPr>
              <a:t>spec</a:t>
            </a:r>
            <a:endParaRPr lang="en-US" altLang="ko-KR" sz="2000" b="1" dirty="0">
              <a:latin typeface="Calibri" panose="020F0502020204030204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57429" y="2493242"/>
            <a:ext cx="5640274" cy="3990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物件 5"/>
          <p:cNvGraphicFramePr>
            <a:graphicFrameLocks noChangeAspect="1"/>
          </p:cNvGraphicFramePr>
          <p:nvPr>
            <p:extLst/>
          </p:nvPr>
        </p:nvGraphicFramePr>
        <p:xfrm>
          <a:off x="1794904" y="4707172"/>
          <a:ext cx="1484655" cy="1215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Document" showAsIcon="1" r:id="rId9" imgW="914400" imgH="771525" progId="Word.Document.8">
                  <p:embed/>
                </p:oleObj>
              </mc:Choice>
              <mc:Fallback>
                <p:oleObj name="Document" showAsIcon="1" r:id="rId9" imgW="914400" imgH="771525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4904" y="4707172"/>
                        <a:ext cx="1484655" cy="12159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67988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Manufacturing Process (3/4)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967113" y="2456970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graphicFrame>
        <p:nvGraphicFramePr>
          <p:cNvPr id="11" name="다이어그램 10">
            <a:extLst>
              <a:ext uri="{FF2B5EF4-FFF2-40B4-BE49-F238E27FC236}">
                <a16:creationId xmlns="" xmlns:a16="http://schemas.microsoft.com/office/drawing/2014/main" id="{0AFD7286-9F29-4DB4-909A-9B0D40B8F4EA}"/>
              </a:ext>
            </a:extLst>
          </p:cNvPr>
          <p:cNvGraphicFramePr/>
          <p:nvPr>
            <p:extLst/>
          </p:nvPr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제목 1">
            <a:extLst>
              <a:ext uri="{FF2B5EF4-FFF2-40B4-BE49-F238E27FC236}">
                <a16:creationId xmlns="" xmlns:a16="http://schemas.microsoft.com/office/drawing/2014/main" id="{78045ABE-2E63-4DDB-907C-E39055085C5B}"/>
              </a:ext>
            </a:extLst>
          </p:cNvPr>
          <p:cNvSpPr txBox="1">
            <a:spLocks/>
          </p:cNvSpPr>
          <p:nvPr/>
        </p:nvSpPr>
        <p:spPr>
          <a:xfrm>
            <a:off x="1119513" y="2584655"/>
            <a:ext cx="8689635" cy="28218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WIFI Radiation test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Test diagram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Test spec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2000" b="1" dirty="0"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* ALT Comment : Please update mass production test diagram and test </a:t>
            </a:r>
            <a:r>
              <a:rPr lang="en-US" altLang="ko-KR" sz="2000" b="1" dirty="0">
                <a:latin typeface="Calibri" panose="020F0502020204030204" pitchFamily="34" charset="0"/>
              </a:rPr>
              <a:t>environment</a:t>
            </a: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  </a:t>
            </a: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78F2715E-9F24-4240-AA7C-93BDF1CF3C2A}"/>
              </a:ext>
            </a:extLst>
          </p:cNvPr>
          <p:cNvSpPr/>
          <p:nvPr/>
        </p:nvSpPr>
        <p:spPr>
          <a:xfrm>
            <a:off x="1119513" y="5406500"/>
            <a:ext cx="811326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00B050"/>
                </a:solidFill>
                <a:latin typeface="Calibri" panose="020F0502020204030204" pitchFamily="34" charset="0"/>
              </a:rPr>
              <a:t>* FXN : It’s the same with WIFI throughput test </a:t>
            </a:r>
          </a:p>
        </p:txBody>
      </p:sp>
    </p:spTree>
    <p:extLst>
      <p:ext uri="{BB962C8B-B14F-4D97-AF65-F5344CB8AC3E}">
        <p14:creationId xmlns:p14="http://schemas.microsoft.com/office/powerpoint/2010/main" val="8518228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Wi-Fi Manufacturing Process (4/5)</a:t>
            </a: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967113" y="2432256"/>
            <a:ext cx="8689635" cy="3883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1900" b="1" dirty="0"/>
          </a:p>
        </p:txBody>
      </p:sp>
      <p:graphicFrame>
        <p:nvGraphicFramePr>
          <p:cNvPr id="7" name="다이어그램 6">
            <a:extLst>
              <a:ext uri="{FF2B5EF4-FFF2-40B4-BE49-F238E27FC236}">
                <a16:creationId xmlns="" xmlns:a16="http://schemas.microsoft.com/office/drawing/2014/main" id="{46F39D0E-CEC4-4525-9E53-94CA05617C50}"/>
              </a:ext>
            </a:extLst>
          </p:cNvPr>
          <p:cNvGraphicFramePr/>
          <p:nvPr>
            <p:extLst/>
          </p:nvPr>
        </p:nvGraphicFramePr>
        <p:xfrm>
          <a:off x="885164" y="1759809"/>
          <a:ext cx="885698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제목 1">
            <a:extLst>
              <a:ext uri="{FF2B5EF4-FFF2-40B4-BE49-F238E27FC236}">
                <a16:creationId xmlns="" xmlns:a16="http://schemas.microsoft.com/office/drawing/2014/main" id="{1D4A45DA-E271-40B2-9D16-EDF611C16864}"/>
              </a:ext>
            </a:extLst>
          </p:cNvPr>
          <p:cNvSpPr txBox="1">
            <a:spLocks/>
          </p:cNvSpPr>
          <p:nvPr/>
        </p:nvSpPr>
        <p:spPr>
          <a:xfrm>
            <a:off x="1119513" y="2584656"/>
            <a:ext cx="4247617" cy="2811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228600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WIFI OBA test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Test diagram</a:t>
            </a:r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900" b="1" dirty="0"/>
              <a:t>Test </a:t>
            </a:r>
            <a:r>
              <a:rPr lang="en-US" altLang="ko-KR" sz="1900" b="1" dirty="0" smtClean="0"/>
              <a:t>spec-&gt;Connect internet and play YouTube content</a:t>
            </a:r>
            <a:endParaRPr lang="en-US" altLang="ko-KR" sz="1900" b="1" dirty="0"/>
          </a:p>
          <a:p>
            <a:pPr marL="685800" lvl="1" indent="-2286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altLang="ko-KR" sz="2000" b="1" dirty="0">
              <a:latin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* ALT Comment : Please update mass production test diagram and test </a:t>
            </a:r>
            <a:r>
              <a:rPr lang="en-US" altLang="ko-KR" sz="2000" b="1" dirty="0">
                <a:latin typeface="Calibri" panose="020F0502020204030204" pitchFamily="34" charset="0"/>
              </a:rPr>
              <a:t>environment</a:t>
            </a:r>
            <a:r>
              <a:rPr lang="en-US" altLang="ko-KR" sz="2000" b="1" dirty="0">
                <a:solidFill>
                  <a:schemeClr val="tx1"/>
                </a:solidFill>
                <a:latin typeface="Calibri" panose="020F0502020204030204" pitchFamily="34" charset="0"/>
              </a:rPr>
              <a:t>  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7667" y="2584656"/>
            <a:ext cx="6028250" cy="370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0048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標題 1"/>
          <p:cNvSpPr txBox="1">
            <a:spLocks/>
          </p:cNvSpPr>
          <p:nvPr/>
        </p:nvSpPr>
        <p:spPr>
          <a:xfrm>
            <a:off x="397933" y="512109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mtClean="0"/>
              <a:t>Development schedule</a:t>
            </a:r>
            <a:endParaRPr lang="zh-TW" altLang="en-US" dirty="0"/>
          </a:p>
        </p:txBody>
      </p:sp>
      <p:graphicFrame>
        <p:nvGraphicFramePr>
          <p:cNvPr id="2" name="物件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6593027"/>
              </p:ext>
            </p:extLst>
          </p:nvPr>
        </p:nvGraphicFramePr>
        <p:xfrm>
          <a:off x="220133" y="1671637"/>
          <a:ext cx="2810933" cy="2361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工作表" showAsIcon="1" r:id="rId3" imgW="914400" imgH="768240" progId="Excel.Sheet.12">
                  <p:embed/>
                </p:oleObj>
              </mc:Choice>
              <mc:Fallback>
                <p:oleObj name="工作表" showAsIcon="1" r:id="rId3" imgW="914400" imgH="7682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0133" y="1671637"/>
                        <a:ext cx="2810933" cy="23619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94417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8534" y="0"/>
            <a:ext cx="10515600" cy="1325563"/>
          </a:xfrm>
        </p:spPr>
        <p:txBody>
          <a:bodyPr/>
          <a:lstStyle/>
          <a:p>
            <a:r>
              <a:rPr lang="en-US" altLang="zh-TW" dirty="0" smtClean="0"/>
              <a:t>Reliability Test Plan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34" y="1027906"/>
            <a:ext cx="12192000" cy="569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3112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933" y="178859"/>
            <a:ext cx="10515600" cy="566208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Reliability Test </a:t>
            </a:r>
            <a:r>
              <a:rPr lang="en-US" altLang="zh-TW" dirty="0" smtClean="0"/>
              <a:t>Plan-</a:t>
            </a:r>
            <a:r>
              <a:rPr lang="en-US" altLang="zh-TW" dirty="0" err="1" smtClean="0"/>
              <a:t>Cont</a:t>
            </a:r>
            <a:r>
              <a:rPr lang="en-US" altLang="zh-TW" dirty="0" smtClean="0"/>
              <a:t>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8649"/>
            <a:ext cx="12192000" cy="611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2136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933" y="178859"/>
            <a:ext cx="10515600" cy="566208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Reliability Test </a:t>
            </a:r>
            <a:r>
              <a:rPr lang="en-US" altLang="zh-TW" dirty="0" smtClean="0"/>
              <a:t>Plan-</a:t>
            </a:r>
            <a:r>
              <a:rPr lang="en-US" altLang="zh-TW" dirty="0" err="1" smtClean="0"/>
              <a:t>Cont</a:t>
            </a:r>
            <a:r>
              <a:rPr lang="en-US" altLang="zh-TW" dirty="0" smtClean="0"/>
              <a:t>’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955" y="936624"/>
            <a:ext cx="11869258" cy="546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288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933" y="178859"/>
            <a:ext cx="10515600" cy="566208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Reliability Test </a:t>
            </a:r>
            <a:r>
              <a:rPr lang="en-US" altLang="zh-TW" dirty="0" smtClean="0"/>
              <a:t>Plan-</a:t>
            </a:r>
            <a:r>
              <a:rPr lang="en-US" altLang="zh-TW" dirty="0" err="1" smtClean="0"/>
              <a:t>Cont</a:t>
            </a:r>
            <a:r>
              <a:rPr lang="en-US" altLang="zh-TW" dirty="0" smtClean="0"/>
              <a:t>’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933" y="1363133"/>
            <a:ext cx="12011008" cy="395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002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239350" y="164637"/>
            <a:ext cx="8256917" cy="634083"/>
          </a:xfrm>
        </p:spPr>
        <p:txBody>
          <a:bodyPr/>
          <a:lstStyle/>
          <a:p>
            <a:r>
              <a:rPr lang="en-US" altLang="zh-TW" sz="26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S905X3 OTT Stick </a:t>
            </a:r>
            <a:r>
              <a:rPr lang="en-US" altLang="zh-TW" sz="26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 </a:t>
            </a:r>
            <a:r>
              <a:rPr lang="en-US" altLang="zh-TW" sz="26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 </a:t>
            </a:r>
            <a:r>
              <a:rPr lang="en-US" altLang="zh-TW" sz="2667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TW" sz="2667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hart</a:t>
            </a:r>
            <a:endParaRPr lang="zh-TW" altLang="en-US" sz="266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39AB2A-E122-430B-AEB9-5F74A59ED251}" type="slidenum">
              <a:rPr lang="zh-TW" altLang="en-US" smtClean="0"/>
              <a:pPr>
                <a:defRPr/>
              </a:pPr>
              <a:t>35</a:t>
            </a:fld>
            <a:endParaRPr lang="zh-TW" altLang="en-US" dirty="0"/>
          </a:p>
        </p:txBody>
      </p:sp>
      <p:cxnSp>
        <p:nvCxnSpPr>
          <p:cNvPr id="8" name="直線箭頭接點 7">
            <a:extLst>
              <a:ext uri="{FF2B5EF4-FFF2-40B4-BE49-F238E27FC236}">
                <a16:creationId xmlns:a16="http://schemas.microsoft.com/office/drawing/2014/main" xmlns="" id="{48A1E7C7-E4B4-8C44-B3A1-164177227201}"/>
              </a:ext>
            </a:extLst>
          </p:cNvPr>
          <p:cNvCxnSpPr/>
          <p:nvPr/>
        </p:nvCxnSpPr>
        <p:spPr>
          <a:xfrm>
            <a:off x="143339" y="1316765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90FBD5D2-6007-E14E-B84E-FC7376ABA631}"/>
              </a:ext>
            </a:extLst>
          </p:cNvPr>
          <p:cNvSpPr txBox="1"/>
          <p:nvPr/>
        </p:nvSpPr>
        <p:spPr>
          <a:xfrm>
            <a:off x="143337" y="979564"/>
            <a:ext cx="144016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b="1" dirty="0" smtClean="0">
                <a:solidFill>
                  <a:srgbClr val="0000FF"/>
                </a:solidFill>
              </a:rPr>
              <a:t>5V/611mA</a:t>
            </a:r>
            <a:endParaRPr kumimoji="1" lang="zh-TW" altLang="en-US" sz="1333" b="1" dirty="0">
              <a:solidFill>
                <a:srgbClr val="0000FF"/>
              </a:solidFill>
            </a:endParaRPr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xmlns="" id="{3E3BDFF7-6CFC-A449-B281-7388EF356FF7}"/>
              </a:ext>
            </a:extLst>
          </p:cNvPr>
          <p:cNvCxnSpPr>
            <a:cxnSpLocks/>
          </p:cNvCxnSpPr>
          <p:nvPr/>
        </p:nvCxnSpPr>
        <p:spPr>
          <a:xfrm rot="5400000">
            <a:off x="-1230563" y="3802264"/>
            <a:ext cx="4953035" cy="154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箭頭接點 12">
            <a:extLst>
              <a:ext uri="{FF2B5EF4-FFF2-40B4-BE49-F238E27FC236}">
                <a16:creationId xmlns:a16="http://schemas.microsoft.com/office/drawing/2014/main" xmlns="" id="{F3147E94-2BBE-6E41-8087-36053F0D0EA6}"/>
              </a:ext>
            </a:extLst>
          </p:cNvPr>
          <p:cNvCxnSpPr/>
          <p:nvPr/>
        </p:nvCxnSpPr>
        <p:spPr>
          <a:xfrm>
            <a:off x="1238216" y="1523987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E291B424-1F80-7C4F-8B7F-D5FD8E7E40D2}"/>
              </a:ext>
            </a:extLst>
          </p:cNvPr>
          <p:cNvSpPr/>
          <p:nvPr/>
        </p:nvSpPr>
        <p:spPr>
          <a:xfrm>
            <a:off x="2412819" y="1295809"/>
            <a:ext cx="1440160" cy="31076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>
                <a:solidFill>
                  <a:schemeClr val="tx1"/>
                </a:solidFill>
              </a:rPr>
              <a:t>DCDC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468CBDCC-7469-8C45-9D94-B7FAB7CBB778}"/>
              </a:ext>
            </a:extLst>
          </p:cNvPr>
          <p:cNvSpPr/>
          <p:nvPr/>
        </p:nvSpPr>
        <p:spPr>
          <a:xfrm>
            <a:off x="9360363" y="798720"/>
            <a:ext cx="2450677" cy="57986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2400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xmlns="" id="{55FB42F8-0AC9-AB45-B9FB-76BC69AA8477}"/>
              </a:ext>
            </a:extLst>
          </p:cNvPr>
          <p:cNvSpPr txBox="1"/>
          <p:nvPr/>
        </p:nvSpPr>
        <p:spPr>
          <a:xfrm>
            <a:off x="9399884" y="1333751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VDD_EE</a:t>
            </a:r>
            <a:endParaRPr kumimoji="1" lang="zh-TW" altLang="en-US" sz="1200" dirty="0"/>
          </a:p>
        </p:txBody>
      </p:sp>
      <p:cxnSp>
        <p:nvCxnSpPr>
          <p:cNvPr id="18" name="直線箭頭接點 17">
            <a:extLst>
              <a:ext uri="{FF2B5EF4-FFF2-40B4-BE49-F238E27FC236}">
                <a16:creationId xmlns:a16="http://schemas.microsoft.com/office/drawing/2014/main" xmlns="" id="{985DB8F9-FFE6-5047-8BDA-B790A38AC55E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3852979" y="1451193"/>
            <a:ext cx="5472608" cy="193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>
            <a:extLst>
              <a:ext uri="{FF2B5EF4-FFF2-40B4-BE49-F238E27FC236}">
                <a16:creationId xmlns:a16="http://schemas.microsoft.com/office/drawing/2014/main" xmlns="" id="{C527F1CF-19E2-2D49-BFEB-F1911068393C}"/>
              </a:ext>
            </a:extLst>
          </p:cNvPr>
          <p:cNvSpPr txBox="1"/>
          <p:nvPr/>
        </p:nvSpPr>
        <p:spPr>
          <a:xfrm>
            <a:off x="3905235" y="1142985"/>
            <a:ext cx="149355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>
                <a:solidFill>
                  <a:schemeClr val="tx2">
                    <a:lumMod val="75000"/>
                  </a:schemeClr>
                </a:solidFill>
              </a:rPr>
              <a:t>0.84</a:t>
            </a:r>
            <a:r>
              <a:rPr kumimoji="1" lang="en-US" altLang="zh-TW" sz="1333" dirty="0">
                <a:solidFill>
                  <a:schemeClr val="tx2">
                    <a:lumMod val="75000"/>
                  </a:schemeClr>
                </a:solidFill>
              </a:rPr>
              <a:t>V/688mA</a:t>
            </a:r>
            <a:endParaRPr kumimoji="1" lang="zh-TW" altLang="en-US" sz="1333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xmlns="" id="{DD6AED17-DFF3-9A44-8A61-AB2AEA4311D5}"/>
              </a:ext>
            </a:extLst>
          </p:cNvPr>
          <p:cNvSpPr txBox="1"/>
          <p:nvPr/>
        </p:nvSpPr>
        <p:spPr>
          <a:xfrm>
            <a:off x="2396204" y="1602848"/>
            <a:ext cx="153617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/>
              <a:t>Efficiency = 90%</a:t>
            </a:r>
            <a:endParaRPr kumimoji="1" lang="zh-TW" altLang="en-US" sz="1333" dirty="0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xmlns="" id="{CFF13119-BB51-B443-AAA9-7203C42805A1}"/>
              </a:ext>
            </a:extLst>
          </p:cNvPr>
          <p:cNvSpPr txBox="1"/>
          <p:nvPr/>
        </p:nvSpPr>
        <p:spPr>
          <a:xfrm>
            <a:off x="1238217" y="1238235"/>
            <a:ext cx="131506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0000FF"/>
                </a:solidFill>
              </a:rPr>
              <a:t>5V/128.4mA</a:t>
            </a:r>
            <a:endParaRPr kumimoji="1" lang="zh-TW" altLang="en-US" sz="1333" dirty="0">
              <a:solidFill>
                <a:srgbClr val="0000FF"/>
              </a:solidFill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xmlns="" id="{82A3AE68-9DEE-F94C-B6F8-87AB5B3B90CA}"/>
              </a:ext>
            </a:extLst>
          </p:cNvPr>
          <p:cNvSpPr txBox="1"/>
          <p:nvPr/>
        </p:nvSpPr>
        <p:spPr>
          <a:xfrm>
            <a:off x="1224447" y="1866007"/>
            <a:ext cx="131915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0000FF"/>
                </a:solidFill>
              </a:rPr>
              <a:t>5V/82.4mA</a:t>
            </a:r>
            <a:endParaRPr kumimoji="1" lang="zh-TW" altLang="en-US" sz="1333" dirty="0">
              <a:solidFill>
                <a:srgbClr val="0000FF"/>
              </a:solidFill>
            </a:endParaRPr>
          </a:p>
        </p:txBody>
      </p:sp>
      <p:cxnSp>
        <p:nvCxnSpPr>
          <p:cNvPr id="23" name="直線箭頭接點 22">
            <a:extLst>
              <a:ext uri="{FF2B5EF4-FFF2-40B4-BE49-F238E27FC236}">
                <a16:creationId xmlns:a16="http://schemas.microsoft.com/office/drawing/2014/main" xmlns="" id="{9931C2C8-579D-5345-AAD7-BF66406F992B}"/>
              </a:ext>
            </a:extLst>
          </p:cNvPr>
          <p:cNvCxnSpPr/>
          <p:nvPr/>
        </p:nvCxnSpPr>
        <p:spPr>
          <a:xfrm>
            <a:off x="1238216" y="2095491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6733BBB6-AB23-5049-93EC-152169371530}"/>
              </a:ext>
            </a:extLst>
          </p:cNvPr>
          <p:cNvSpPr/>
          <p:nvPr/>
        </p:nvSpPr>
        <p:spPr>
          <a:xfrm>
            <a:off x="2435032" y="1948874"/>
            <a:ext cx="1440160" cy="30331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>
                <a:solidFill>
                  <a:schemeClr val="tx1"/>
                </a:solidFill>
              </a:rPr>
              <a:t>DCDC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xmlns="" id="{1896234D-4D24-7D43-A74A-0CDC97647BEC}"/>
              </a:ext>
            </a:extLst>
          </p:cNvPr>
          <p:cNvSpPr txBox="1"/>
          <p:nvPr/>
        </p:nvSpPr>
        <p:spPr>
          <a:xfrm>
            <a:off x="2384115" y="2257940"/>
            <a:ext cx="153617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/>
              <a:t>Efficiency = 90%</a:t>
            </a:r>
            <a:endParaRPr kumimoji="1" lang="zh-TW" altLang="en-US" sz="1333" dirty="0"/>
          </a:p>
        </p:txBody>
      </p:sp>
      <p:cxnSp>
        <p:nvCxnSpPr>
          <p:cNvPr id="26" name="直線箭頭接點 25">
            <a:extLst>
              <a:ext uri="{FF2B5EF4-FFF2-40B4-BE49-F238E27FC236}">
                <a16:creationId xmlns:a16="http://schemas.microsoft.com/office/drawing/2014/main" xmlns="" id="{9E718994-86B0-D54F-B735-9B2E9CA563E6}"/>
              </a:ext>
            </a:extLst>
          </p:cNvPr>
          <p:cNvCxnSpPr>
            <a:cxnSpLocks/>
          </p:cNvCxnSpPr>
          <p:nvPr/>
        </p:nvCxnSpPr>
        <p:spPr>
          <a:xfrm>
            <a:off x="3887755" y="2103864"/>
            <a:ext cx="543783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26">
            <a:extLst>
              <a:ext uri="{FF2B5EF4-FFF2-40B4-BE49-F238E27FC236}">
                <a16:creationId xmlns:a16="http://schemas.microsoft.com/office/drawing/2014/main" xmlns="" id="{19E32342-9F03-2647-BF82-661BFE55459B}"/>
              </a:ext>
            </a:extLst>
          </p:cNvPr>
          <p:cNvSpPr txBox="1"/>
          <p:nvPr/>
        </p:nvSpPr>
        <p:spPr>
          <a:xfrm>
            <a:off x="9399884" y="1931142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/>
              <a:t>VDDCPU</a:t>
            </a:r>
            <a:endParaRPr kumimoji="1" lang="zh-TW" altLang="en-US" sz="1200" dirty="0"/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xmlns="" id="{929312D0-675F-F042-BE66-FD63EE2251E2}"/>
              </a:ext>
            </a:extLst>
          </p:cNvPr>
          <p:cNvSpPr txBox="1"/>
          <p:nvPr/>
        </p:nvSpPr>
        <p:spPr>
          <a:xfrm>
            <a:off x="3905236" y="1809740"/>
            <a:ext cx="140876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chemeClr val="tx2">
                    <a:lumMod val="75000"/>
                  </a:schemeClr>
                </a:solidFill>
              </a:rPr>
              <a:t>0.84V/441.6mA</a:t>
            </a:r>
            <a:endParaRPr kumimoji="1" lang="zh-TW" altLang="en-US" sz="1333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760DEB3F-97B1-C840-B6A7-5B538B94EA8F}"/>
              </a:ext>
            </a:extLst>
          </p:cNvPr>
          <p:cNvSpPr/>
          <p:nvPr/>
        </p:nvSpPr>
        <p:spPr>
          <a:xfrm>
            <a:off x="2381224" y="2952747"/>
            <a:ext cx="1440160" cy="3810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>
                <a:solidFill>
                  <a:schemeClr val="tx1"/>
                </a:solidFill>
              </a:rPr>
              <a:t>DCDC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cxnSp>
        <p:nvCxnSpPr>
          <p:cNvPr id="30" name="直線箭頭接點 29">
            <a:extLst>
              <a:ext uri="{FF2B5EF4-FFF2-40B4-BE49-F238E27FC236}">
                <a16:creationId xmlns:a16="http://schemas.microsoft.com/office/drawing/2014/main" xmlns="" id="{652ECACB-7FB9-E240-AD27-A4F4D8527EB4}"/>
              </a:ext>
            </a:extLst>
          </p:cNvPr>
          <p:cNvCxnSpPr/>
          <p:nvPr/>
        </p:nvCxnSpPr>
        <p:spPr>
          <a:xfrm>
            <a:off x="1238216" y="3143248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字方塊 30">
            <a:extLst>
              <a:ext uri="{FF2B5EF4-FFF2-40B4-BE49-F238E27FC236}">
                <a16:creationId xmlns:a16="http://schemas.microsoft.com/office/drawing/2014/main" xmlns="" id="{D322FFDF-9BB9-244A-960B-07B34868374A}"/>
              </a:ext>
            </a:extLst>
          </p:cNvPr>
          <p:cNvSpPr txBox="1"/>
          <p:nvPr/>
        </p:nvSpPr>
        <p:spPr>
          <a:xfrm>
            <a:off x="1238217" y="2857497"/>
            <a:ext cx="137972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0000FF"/>
                </a:solidFill>
              </a:rPr>
              <a:t>5V/233.2mA</a:t>
            </a:r>
            <a:endParaRPr kumimoji="1" lang="zh-TW" altLang="en-US" sz="1333" dirty="0">
              <a:solidFill>
                <a:srgbClr val="0000FF"/>
              </a:solidFill>
            </a:endParaRP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xmlns="" id="{2F075173-6C4F-F247-B7F8-93474B4D7668}"/>
              </a:ext>
            </a:extLst>
          </p:cNvPr>
          <p:cNvSpPr txBox="1"/>
          <p:nvPr/>
        </p:nvSpPr>
        <p:spPr>
          <a:xfrm>
            <a:off x="2381224" y="3333750"/>
            <a:ext cx="153617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/>
              <a:t>Efficiency = 90%</a:t>
            </a:r>
            <a:endParaRPr kumimoji="1" lang="zh-TW" altLang="en-US" sz="1333" dirty="0"/>
          </a:p>
        </p:txBody>
      </p:sp>
      <p:cxnSp>
        <p:nvCxnSpPr>
          <p:cNvPr id="34" name="直線箭頭接點 33">
            <a:extLst>
              <a:ext uri="{FF2B5EF4-FFF2-40B4-BE49-F238E27FC236}">
                <a16:creationId xmlns:a16="http://schemas.microsoft.com/office/drawing/2014/main" xmlns="" id="{33B7B540-43EF-AC4D-B5E7-279CBA619C27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3821384" y="3143248"/>
            <a:ext cx="2655619" cy="21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字方塊 35">
            <a:extLst>
              <a:ext uri="{FF2B5EF4-FFF2-40B4-BE49-F238E27FC236}">
                <a16:creationId xmlns:a16="http://schemas.microsoft.com/office/drawing/2014/main" xmlns="" id="{1164115A-9361-7D45-A4AA-8632CB050758}"/>
              </a:ext>
            </a:extLst>
          </p:cNvPr>
          <p:cNvSpPr txBox="1"/>
          <p:nvPr/>
        </p:nvSpPr>
        <p:spPr>
          <a:xfrm>
            <a:off x="6241948" y="3726454"/>
            <a:ext cx="1200132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>
                <a:solidFill>
                  <a:srgbClr val="FF00FF"/>
                </a:solidFill>
              </a:rPr>
              <a:t>3.3V/25mA</a:t>
            </a:r>
            <a:endParaRPr kumimoji="1" lang="zh-TW" altLang="en-US" sz="1333" dirty="0">
              <a:solidFill>
                <a:srgbClr val="FF00FF"/>
              </a:solidFill>
            </a:endParaRPr>
          </a:p>
        </p:txBody>
      </p:sp>
      <p:cxnSp>
        <p:nvCxnSpPr>
          <p:cNvPr id="44" name="直線接點 43">
            <a:extLst>
              <a:ext uri="{FF2B5EF4-FFF2-40B4-BE49-F238E27FC236}">
                <a16:creationId xmlns:a16="http://schemas.microsoft.com/office/drawing/2014/main" xmlns="" id="{ACEA3CF7-28E4-324F-ACAD-63B7E282632B}"/>
              </a:ext>
            </a:extLst>
          </p:cNvPr>
          <p:cNvCxnSpPr>
            <a:cxnSpLocks/>
          </p:cNvCxnSpPr>
          <p:nvPr/>
        </p:nvCxnSpPr>
        <p:spPr>
          <a:xfrm flipH="1">
            <a:off x="4685480" y="3155170"/>
            <a:ext cx="1062" cy="13800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字方塊 41">
            <a:extLst>
              <a:ext uri="{FF2B5EF4-FFF2-40B4-BE49-F238E27FC236}">
                <a16:creationId xmlns:a16="http://schemas.microsoft.com/office/drawing/2014/main" xmlns="" id="{886BD9FC-DB5C-D342-8A00-73FE8808547B}"/>
              </a:ext>
            </a:extLst>
          </p:cNvPr>
          <p:cNvSpPr txBox="1"/>
          <p:nvPr/>
        </p:nvSpPr>
        <p:spPr>
          <a:xfrm>
            <a:off x="3905235" y="5143512"/>
            <a:ext cx="1417084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>
                <a:solidFill>
                  <a:srgbClr val="FF0000"/>
                </a:solidFill>
              </a:rPr>
              <a:t>1.8</a:t>
            </a:r>
            <a:r>
              <a:rPr kumimoji="1" lang="en-US" altLang="zh-TW" sz="1333" dirty="0">
                <a:solidFill>
                  <a:srgbClr val="FF0000"/>
                </a:solidFill>
              </a:rPr>
              <a:t>V/160mA</a:t>
            </a:r>
            <a:endParaRPr kumimoji="1" lang="zh-TW" altLang="en-US" sz="1333" dirty="0">
              <a:solidFill>
                <a:srgbClr val="FF0000"/>
              </a:solidFill>
            </a:endParaRPr>
          </a:p>
        </p:txBody>
      </p:sp>
      <p:sp>
        <p:nvSpPr>
          <p:cNvPr id="70" name="文字方塊 69">
            <a:extLst>
              <a:ext uri="{FF2B5EF4-FFF2-40B4-BE49-F238E27FC236}">
                <a16:creationId xmlns:a16="http://schemas.microsoft.com/office/drawing/2014/main" xmlns="" id="{3765CFA9-AA96-E248-9DB1-30786FC8BC60}"/>
              </a:ext>
            </a:extLst>
          </p:cNvPr>
          <p:cNvSpPr txBox="1"/>
          <p:nvPr/>
        </p:nvSpPr>
        <p:spPr>
          <a:xfrm>
            <a:off x="9334523" y="5334014"/>
            <a:ext cx="2571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/>
              <a:t>VDDIO_BOOT/AVDD18/VDDIOX</a:t>
            </a:r>
            <a:endParaRPr lang="zh-TW" altLang="en-US" sz="1200" dirty="0"/>
          </a:p>
          <a:p>
            <a:endParaRPr kumimoji="1" lang="zh-TW" altLang="en-US" sz="1200" dirty="0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xmlns="" id="{D266F654-8647-EA41-8E84-3DA08C4DB79C}"/>
              </a:ext>
            </a:extLst>
          </p:cNvPr>
          <p:cNvSpPr/>
          <p:nvPr/>
        </p:nvSpPr>
        <p:spPr>
          <a:xfrm>
            <a:off x="2421900" y="6128957"/>
            <a:ext cx="1440160" cy="29718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>
                <a:solidFill>
                  <a:schemeClr val="tx1"/>
                </a:solidFill>
              </a:rPr>
              <a:t>DCDC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sp>
        <p:nvSpPr>
          <p:cNvPr id="72" name="文字方塊 71">
            <a:extLst>
              <a:ext uri="{FF2B5EF4-FFF2-40B4-BE49-F238E27FC236}">
                <a16:creationId xmlns:a16="http://schemas.microsoft.com/office/drawing/2014/main" xmlns="" id="{E9286878-9681-8946-A5FE-AB4A19608D67}"/>
              </a:ext>
            </a:extLst>
          </p:cNvPr>
          <p:cNvSpPr txBox="1"/>
          <p:nvPr/>
        </p:nvSpPr>
        <p:spPr>
          <a:xfrm>
            <a:off x="1238217" y="6000769"/>
            <a:ext cx="1331025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0000FF"/>
                </a:solidFill>
              </a:rPr>
              <a:t>5V/88mA</a:t>
            </a:r>
            <a:endParaRPr kumimoji="1" lang="zh-TW" altLang="en-US" sz="1333" dirty="0">
              <a:solidFill>
                <a:srgbClr val="0000FF"/>
              </a:solidFill>
            </a:endParaRPr>
          </a:p>
        </p:txBody>
      </p:sp>
      <p:cxnSp>
        <p:nvCxnSpPr>
          <p:cNvPr id="73" name="直線箭頭接點 72">
            <a:extLst>
              <a:ext uri="{FF2B5EF4-FFF2-40B4-BE49-F238E27FC236}">
                <a16:creationId xmlns:a16="http://schemas.microsoft.com/office/drawing/2014/main" xmlns="" id="{A4951BDE-E19A-EB4A-A0FB-091DDAECD4EA}"/>
              </a:ext>
            </a:extLst>
          </p:cNvPr>
          <p:cNvCxnSpPr/>
          <p:nvPr/>
        </p:nvCxnSpPr>
        <p:spPr>
          <a:xfrm>
            <a:off x="1238216" y="6286520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字方塊 74">
            <a:extLst>
              <a:ext uri="{FF2B5EF4-FFF2-40B4-BE49-F238E27FC236}">
                <a16:creationId xmlns:a16="http://schemas.microsoft.com/office/drawing/2014/main" xmlns="" id="{6B1AE0BD-F00D-A44F-9A40-2E8D2682A212}"/>
              </a:ext>
            </a:extLst>
          </p:cNvPr>
          <p:cNvSpPr txBox="1"/>
          <p:nvPr/>
        </p:nvSpPr>
        <p:spPr>
          <a:xfrm>
            <a:off x="2330664" y="6411998"/>
            <a:ext cx="153617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/>
              <a:t>Efficiency = 90%</a:t>
            </a:r>
            <a:endParaRPr kumimoji="1" lang="zh-TW" altLang="en-US" sz="1333" dirty="0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xmlns="" id="{CF110B07-4A82-C34F-8308-2098F490E459}"/>
              </a:ext>
            </a:extLst>
          </p:cNvPr>
          <p:cNvSpPr/>
          <p:nvPr/>
        </p:nvSpPr>
        <p:spPr>
          <a:xfrm>
            <a:off x="7580760" y="5825369"/>
            <a:ext cx="1008112" cy="90435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>
                <a:solidFill>
                  <a:schemeClr val="tx1"/>
                </a:solidFill>
              </a:rPr>
              <a:t>LPDDR4 </a:t>
            </a:r>
            <a:r>
              <a:rPr lang="en-US" altLang="zh-TW" sz="1333" dirty="0" smtClean="0">
                <a:solidFill>
                  <a:schemeClr val="tx1"/>
                </a:solidFill>
              </a:rPr>
              <a:t>3GB</a:t>
            </a:r>
            <a:endParaRPr lang="en-US" altLang="zh-TW" sz="1333" dirty="0">
              <a:solidFill>
                <a:schemeClr val="tx1"/>
              </a:solidFill>
            </a:endParaRPr>
          </a:p>
        </p:txBody>
      </p:sp>
      <p:sp>
        <p:nvSpPr>
          <p:cNvPr id="80" name="文字方塊 79">
            <a:extLst>
              <a:ext uri="{FF2B5EF4-FFF2-40B4-BE49-F238E27FC236}">
                <a16:creationId xmlns:a16="http://schemas.microsoft.com/office/drawing/2014/main" xmlns="" id="{5E78B7D6-1D3F-F644-B206-291841FF2089}"/>
              </a:ext>
            </a:extLst>
          </p:cNvPr>
          <p:cNvSpPr txBox="1"/>
          <p:nvPr/>
        </p:nvSpPr>
        <p:spPr>
          <a:xfrm>
            <a:off x="3905235" y="6000769"/>
            <a:ext cx="133862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 smtClean="0">
                <a:solidFill>
                  <a:srgbClr val="00B050"/>
                </a:solidFill>
              </a:rPr>
              <a:t>1.1</a:t>
            </a:r>
            <a:r>
              <a:rPr kumimoji="1" lang="en-US" altLang="zh-TW" sz="1333" dirty="0" smtClean="0">
                <a:solidFill>
                  <a:srgbClr val="00B050"/>
                </a:solidFill>
              </a:rPr>
              <a:t>V/360mA</a:t>
            </a:r>
            <a:endParaRPr kumimoji="1" lang="zh-TW" altLang="en-US" sz="1333" dirty="0">
              <a:solidFill>
                <a:srgbClr val="00B050"/>
              </a:solidFill>
            </a:endParaRPr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xmlns="" id="{90FBD5D2-6007-E14E-B84E-FC7376ABA631}"/>
              </a:ext>
            </a:extLst>
          </p:cNvPr>
          <p:cNvSpPr txBox="1"/>
          <p:nvPr/>
        </p:nvSpPr>
        <p:spPr>
          <a:xfrm>
            <a:off x="121030" y="1273258"/>
            <a:ext cx="105611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b="1" dirty="0" smtClean="0">
                <a:solidFill>
                  <a:srgbClr val="0000FF"/>
                </a:solidFill>
              </a:rPr>
              <a:t>3.055</a:t>
            </a:r>
            <a:r>
              <a:rPr kumimoji="1" lang="en-US" altLang="zh-TW" sz="1333" b="1" dirty="0" smtClean="0">
                <a:solidFill>
                  <a:srgbClr val="0000FF"/>
                </a:solidFill>
              </a:rPr>
              <a:t>W</a:t>
            </a:r>
            <a:endParaRPr kumimoji="1" lang="zh-TW" altLang="en-US" sz="1333" b="1" dirty="0">
              <a:solidFill>
                <a:srgbClr val="0000FF"/>
              </a:solidFill>
            </a:endParaRPr>
          </a:p>
        </p:txBody>
      </p:sp>
      <p:cxnSp>
        <p:nvCxnSpPr>
          <p:cNvPr id="62" name="直線箭頭接點 44">
            <a:extLst>
              <a:ext uri="{FF2B5EF4-FFF2-40B4-BE49-F238E27FC236}">
                <a16:creationId xmlns:a16="http://schemas.microsoft.com/office/drawing/2014/main" xmlns="" id="{264ADC5D-7D73-0A42-A95A-4B9DE4FB74A7}"/>
              </a:ext>
            </a:extLst>
          </p:cNvPr>
          <p:cNvCxnSpPr>
            <a:cxnSpLocks/>
          </p:cNvCxnSpPr>
          <p:nvPr/>
        </p:nvCxnSpPr>
        <p:spPr>
          <a:xfrm flipV="1">
            <a:off x="4685480" y="4002621"/>
            <a:ext cx="3220283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字方塊 65">
            <a:extLst>
              <a:ext uri="{FF2B5EF4-FFF2-40B4-BE49-F238E27FC236}">
                <a16:creationId xmlns:a16="http://schemas.microsoft.com/office/drawing/2014/main" xmlns="" id="{D8E5BCE0-585C-1A46-9C1E-97045AE0C3B5}"/>
              </a:ext>
            </a:extLst>
          </p:cNvPr>
          <p:cNvSpPr txBox="1"/>
          <p:nvPr/>
        </p:nvSpPr>
        <p:spPr>
          <a:xfrm>
            <a:off x="5238745" y="2857497"/>
            <a:ext cx="1200132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FF00FF"/>
                </a:solidFill>
              </a:rPr>
              <a:t>3</a:t>
            </a:r>
            <a:r>
              <a:rPr lang="en-US" altLang="zh-TW" sz="1333" dirty="0" smtClean="0">
                <a:solidFill>
                  <a:srgbClr val="FF00FF"/>
                </a:solidFill>
              </a:rPr>
              <a:t>.3</a:t>
            </a:r>
            <a:r>
              <a:rPr kumimoji="1" lang="en-US" altLang="zh-TW" sz="1333" dirty="0" smtClean="0">
                <a:solidFill>
                  <a:srgbClr val="FF00FF"/>
                </a:solidFill>
              </a:rPr>
              <a:t>V/280mA</a:t>
            </a:r>
            <a:endParaRPr kumimoji="1" lang="zh-TW" altLang="en-US" sz="1333" dirty="0">
              <a:solidFill>
                <a:srgbClr val="FF00FF"/>
              </a:solidFill>
            </a:endParaRPr>
          </a:p>
        </p:txBody>
      </p:sp>
      <p:cxnSp>
        <p:nvCxnSpPr>
          <p:cNvPr id="17" name="直線單箭頭接點 16"/>
          <p:cNvCxnSpPr>
            <a:stCxn id="71" idx="3"/>
            <a:endCxn id="78" idx="1"/>
          </p:cNvCxnSpPr>
          <p:nvPr/>
        </p:nvCxnSpPr>
        <p:spPr>
          <a:xfrm flipV="1">
            <a:off x="3862061" y="6277549"/>
            <a:ext cx="3718700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文字方塊 80">
            <a:extLst>
              <a:ext uri="{FF2B5EF4-FFF2-40B4-BE49-F238E27FC236}">
                <a16:creationId xmlns:a16="http://schemas.microsoft.com/office/drawing/2014/main" xmlns="" id="{886BD9FC-DB5C-D342-8A00-73FE8808547B}"/>
              </a:ext>
            </a:extLst>
          </p:cNvPr>
          <p:cNvSpPr txBox="1"/>
          <p:nvPr/>
        </p:nvSpPr>
        <p:spPr>
          <a:xfrm>
            <a:off x="7810512" y="5143512"/>
            <a:ext cx="134910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>
                <a:solidFill>
                  <a:srgbClr val="FF0000"/>
                </a:solidFill>
              </a:rPr>
              <a:t>1.8</a:t>
            </a:r>
            <a:r>
              <a:rPr kumimoji="1" lang="en-US" altLang="zh-TW" sz="1333" dirty="0">
                <a:solidFill>
                  <a:srgbClr val="FF0000"/>
                </a:solidFill>
              </a:rPr>
              <a:t>V/67mA</a:t>
            </a:r>
            <a:endParaRPr kumimoji="1" lang="zh-TW" altLang="en-US" sz="1333" dirty="0">
              <a:solidFill>
                <a:srgbClr val="FF0000"/>
              </a:solidFill>
            </a:endParaRPr>
          </a:p>
        </p:txBody>
      </p:sp>
      <p:cxnSp>
        <p:nvCxnSpPr>
          <p:cNvPr id="89" name="直線單箭頭接點 88"/>
          <p:cNvCxnSpPr>
            <a:stCxn id="74" idx="3"/>
          </p:cNvCxnSpPr>
          <p:nvPr/>
        </p:nvCxnSpPr>
        <p:spPr>
          <a:xfrm>
            <a:off x="3916635" y="5429264"/>
            <a:ext cx="5417888" cy="21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字方塊 97">
            <a:extLst>
              <a:ext uri="{FF2B5EF4-FFF2-40B4-BE49-F238E27FC236}">
                <a16:creationId xmlns:a16="http://schemas.microsoft.com/office/drawing/2014/main" xmlns="" id="{886BD9FC-DB5C-D342-8A00-73FE8808547B}"/>
              </a:ext>
            </a:extLst>
          </p:cNvPr>
          <p:cNvSpPr txBox="1"/>
          <p:nvPr/>
        </p:nvSpPr>
        <p:spPr>
          <a:xfrm>
            <a:off x="6477003" y="4095755"/>
            <a:ext cx="1714512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>
                <a:solidFill>
                  <a:srgbClr val="FF0000"/>
                </a:solidFill>
              </a:rPr>
              <a:t>1.8</a:t>
            </a:r>
            <a:r>
              <a:rPr kumimoji="1" lang="en-US" altLang="zh-TW" sz="1333" dirty="0">
                <a:solidFill>
                  <a:srgbClr val="FF0000"/>
                </a:solidFill>
              </a:rPr>
              <a:t>V/83mA</a:t>
            </a:r>
            <a:endParaRPr kumimoji="1" lang="zh-TW" altLang="en-US" sz="1333" dirty="0">
              <a:solidFill>
                <a:srgbClr val="FF0000"/>
              </a:solidFill>
            </a:endParaRPr>
          </a:p>
        </p:txBody>
      </p:sp>
      <p:cxnSp>
        <p:nvCxnSpPr>
          <p:cNvPr id="99" name="直線箭頭接點 29">
            <a:extLst>
              <a:ext uri="{FF2B5EF4-FFF2-40B4-BE49-F238E27FC236}">
                <a16:creationId xmlns:a16="http://schemas.microsoft.com/office/drawing/2014/main" xmlns="" id="{652ECACB-7FB9-E240-AD27-A4F4D8527EB4}"/>
              </a:ext>
            </a:extLst>
          </p:cNvPr>
          <p:cNvCxnSpPr/>
          <p:nvPr/>
        </p:nvCxnSpPr>
        <p:spPr>
          <a:xfrm>
            <a:off x="1238216" y="4476758"/>
            <a:ext cx="952507" cy="21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矩形 103">
            <a:extLst>
              <a:ext uri="{FF2B5EF4-FFF2-40B4-BE49-F238E27FC236}">
                <a16:creationId xmlns:a16="http://schemas.microsoft.com/office/drawing/2014/main" xmlns="" id="{CF110B07-4A82-C34F-8308-2098F490E459}"/>
              </a:ext>
            </a:extLst>
          </p:cNvPr>
          <p:cNvSpPr/>
          <p:nvPr/>
        </p:nvSpPr>
        <p:spPr>
          <a:xfrm>
            <a:off x="2190723" y="4191006"/>
            <a:ext cx="762005" cy="57150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 smtClean="0">
                <a:solidFill>
                  <a:schemeClr val="tx1"/>
                </a:solidFill>
              </a:rPr>
              <a:t>RGB LED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sp>
        <p:nvSpPr>
          <p:cNvPr id="105" name="文字方塊 104">
            <a:extLst>
              <a:ext uri="{FF2B5EF4-FFF2-40B4-BE49-F238E27FC236}">
                <a16:creationId xmlns:a16="http://schemas.microsoft.com/office/drawing/2014/main" xmlns="" id="{D322FFDF-9BB9-244A-960B-07B34868374A}"/>
              </a:ext>
            </a:extLst>
          </p:cNvPr>
          <p:cNvSpPr txBox="1"/>
          <p:nvPr/>
        </p:nvSpPr>
        <p:spPr>
          <a:xfrm>
            <a:off x="1238217" y="4191006"/>
            <a:ext cx="137972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0000FF"/>
                </a:solidFill>
              </a:rPr>
              <a:t>5V/15mA</a:t>
            </a:r>
            <a:endParaRPr kumimoji="1" lang="zh-TW" altLang="en-US" sz="1333" dirty="0">
              <a:solidFill>
                <a:srgbClr val="0000FF"/>
              </a:solidFill>
            </a:endParaRPr>
          </a:p>
        </p:txBody>
      </p:sp>
      <p:sp>
        <p:nvSpPr>
          <p:cNvPr id="153" name="矩形 152">
            <a:extLst>
              <a:ext uri="{FF2B5EF4-FFF2-40B4-BE49-F238E27FC236}">
                <a16:creationId xmlns:a16="http://schemas.microsoft.com/office/drawing/2014/main" xmlns="" id="{22EB6873-28A4-794B-81FA-BC153755F6C2}"/>
              </a:ext>
            </a:extLst>
          </p:cNvPr>
          <p:cNvSpPr/>
          <p:nvPr/>
        </p:nvSpPr>
        <p:spPr>
          <a:xfrm>
            <a:off x="7905763" y="3810003"/>
            <a:ext cx="1008112" cy="76200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333" dirty="0">
                <a:solidFill>
                  <a:schemeClr val="tx1"/>
                </a:solidFill>
              </a:rPr>
              <a:t>8GB</a:t>
            </a:r>
            <a:br>
              <a:rPr kumimoji="1" lang="en-US" altLang="zh-TW" sz="1333" dirty="0">
                <a:solidFill>
                  <a:schemeClr val="tx1"/>
                </a:solidFill>
              </a:rPr>
            </a:br>
            <a:r>
              <a:rPr kumimoji="1" lang="en-US" altLang="zh-TW" sz="1333" dirty="0" err="1" smtClean="0">
                <a:solidFill>
                  <a:schemeClr val="tx1"/>
                </a:solidFill>
              </a:rPr>
              <a:t>eMMC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sp>
        <p:nvSpPr>
          <p:cNvPr id="154" name="矩形 153">
            <a:extLst>
              <a:ext uri="{FF2B5EF4-FFF2-40B4-BE49-F238E27FC236}">
                <a16:creationId xmlns:a16="http://schemas.microsoft.com/office/drawing/2014/main" xmlns="" id="{CF110B07-4A82-C34F-8308-2098F490E459}"/>
              </a:ext>
            </a:extLst>
          </p:cNvPr>
          <p:cNvSpPr/>
          <p:nvPr/>
        </p:nvSpPr>
        <p:spPr>
          <a:xfrm>
            <a:off x="6477003" y="2762246"/>
            <a:ext cx="1008112" cy="76200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333" dirty="0">
                <a:solidFill>
                  <a:schemeClr val="tx1"/>
                </a:solidFill>
              </a:rPr>
              <a:t>BT/</a:t>
            </a:r>
            <a:r>
              <a:rPr kumimoji="1" lang="en-US" altLang="zh-TW" sz="1333" dirty="0" err="1">
                <a:solidFill>
                  <a:schemeClr val="tx1"/>
                </a:solidFill>
              </a:rPr>
              <a:t>WiFi</a:t>
            </a:r>
            <a:r>
              <a:rPr kumimoji="1" lang="en-US" altLang="zh-TW" sz="1333" dirty="0">
                <a:solidFill>
                  <a:schemeClr val="tx1"/>
                </a:solidFill>
              </a:rPr>
              <a:t/>
            </a:r>
            <a:br>
              <a:rPr kumimoji="1" lang="en-US" altLang="zh-TW" sz="1333" dirty="0">
                <a:solidFill>
                  <a:schemeClr val="tx1"/>
                </a:solidFill>
              </a:rPr>
            </a:br>
            <a:r>
              <a:rPr kumimoji="1" lang="en-US" altLang="zh-TW" sz="1333" dirty="0">
                <a:solidFill>
                  <a:schemeClr val="tx1"/>
                </a:solidFill>
              </a:rPr>
              <a:t>chip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cxnSp>
        <p:nvCxnSpPr>
          <p:cNvPr id="207" name="直線單箭頭接點 206"/>
          <p:cNvCxnSpPr>
            <a:endCxn id="208" idx="1"/>
          </p:cNvCxnSpPr>
          <p:nvPr/>
        </p:nvCxnSpPr>
        <p:spPr>
          <a:xfrm>
            <a:off x="4693009" y="4524383"/>
            <a:ext cx="774848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矩形 207">
            <a:extLst>
              <a:ext uri="{FF2B5EF4-FFF2-40B4-BE49-F238E27FC236}">
                <a16:creationId xmlns:a16="http://schemas.microsoft.com/office/drawing/2014/main" xmlns="" id="{CF110B07-4A82-C34F-8308-2098F490E459}"/>
              </a:ext>
            </a:extLst>
          </p:cNvPr>
          <p:cNvSpPr/>
          <p:nvPr/>
        </p:nvSpPr>
        <p:spPr>
          <a:xfrm>
            <a:off x="5467857" y="4286257"/>
            <a:ext cx="1008112" cy="4762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1333" dirty="0" smtClean="0">
                <a:solidFill>
                  <a:schemeClr val="tx1"/>
                </a:solidFill>
              </a:rPr>
              <a:t>Ethernet</a:t>
            </a:r>
          </a:p>
          <a:p>
            <a:pPr algn="ctr"/>
            <a:r>
              <a:rPr kumimoji="1" lang="en-US" altLang="zh-TW" sz="1333" dirty="0" smtClean="0">
                <a:solidFill>
                  <a:schemeClr val="tx1"/>
                </a:solidFill>
              </a:rPr>
              <a:t>PHY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sp>
        <p:nvSpPr>
          <p:cNvPr id="209" name="文字方塊 208">
            <a:extLst>
              <a:ext uri="{FF2B5EF4-FFF2-40B4-BE49-F238E27FC236}">
                <a16:creationId xmlns:a16="http://schemas.microsoft.com/office/drawing/2014/main" xmlns="" id="{886BD9FC-DB5C-D342-8A00-73FE8808547B}"/>
              </a:ext>
            </a:extLst>
          </p:cNvPr>
          <p:cNvSpPr txBox="1"/>
          <p:nvPr/>
        </p:nvSpPr>
        <p:spPr>
          <a:xfrm>
            <a:off x="4495955" y="4499045"/>
            <a:ext cx="1200132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>
                <a:solidFill>
                  <a:srgbClr val="FF00FF"/>
                </a:solidFill>
              </a:rPr>
              <a:t>3.3</a:t>
            </a:r>
            <a:r>
              <a:rPr kumimoji="1" lang="en-US" altLang="zh-TW" sz="1333" dirty="0">
                <a:solidFill>
                  <a:srgbClr val="FF00FF"/>
                </a:solidFill>
              </a:rPr>
              <a:t>V/13mA</a:t>
            </a:r>
            <a:endParaRPr kumimoji="1" lang="zh-TW" altLang="en-US" sz="1333" dirty="0">
              <a:solidFill>
                <a:srgbClr val="FF00FF"/>
              </a:solidFill>
            </a:endParaRPr>
          </a:p>
        </p:txBody>
      </p:sp>
      <p:sp>
        <p:nvSpPr>
          <p:cNvPr id="69" name="文字方塊 68">
            <a:extLst>
              <a:ext uri="{FF2B5EF4-FFF2-40B4-BE49-F238E27FC236}">
                <a16:creationId xmlns:a16="http://schemas.microsoft.com/office/drawing/2014/main" xmlns="" id="{D8E5BCE0-585C-1A46-9C1E-97045AE0C3B5}"/>
              </a:ext>
            </a:extLst>
          </p:cNvPr>
          <p:cNvSpPr txBox="1"/>
          <p:nvPr/>
        </p:nvSpPr>
        <p:spPr>
          <a:xfrm>
            <a:off x="3781575" y="2830449"/>
            <a:ext cx="1200132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FF00FF"/>
                </a:solidFill>
              </a:rPr>
              <a:t>3</a:t>
            </a:r>
            <a:r>
              <a:rPr lang="en-US" altLang="zh-TW" sz="1333" dirty="0" smtClean="0">
                <a:solidFill>
                  <a:srgbClr val="FF00FF"/>
                </a:solidFill>
              </a:rPr>
              <a:t>.3</a:t>
            </a:r>
            <a:r>
              <a:rPr kumimoji="1" lang="en-US" altLang="zh-TW" sz="1333" dirty="0" smtClean="0">
                <a:solidFill>
                  <a:srgbClr val="FF00FF"/>
                </a:solidFill>
              </a:rPr>
              <a:t>V/318mA</a:t>
            </a:r>
            <a:endParaRPr kumimoji="1" lang="zh-TW" altLang="en-US" sz="1333" dirty="0">
              <a:solidFill>
                <a:srgbClr val="FF00FF"/>
              </a:solidFill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xmlns="" id="{760DEB3F-97B1-C840-B6A7-5B538B94EA8F}"/>
              </a:ext>
            </a:extLst>
          </p:cNvPr>
          <p:cNvSpPr/>
          <p:nvPr/>
        </p:nvSpPr>
        <p:spPr>
          <a:xfrm>
            <a:off x="2381224" y="5238763"/>
            <a:ext cx="1535411" cy="3810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333" dirty="0">
                <a:solidFill>
                  <a:schemeClr val="tx1"/>
                </a:solidFill>
              </a:rPr>
              <a:t>DCDC</a:t>
            </a:r>
            <a:endParaRPr kumimoji="1" lang="zh-TW" altLang="en-US" sz="1333" dirty="0">
              <a:solidFill>
                <a:schemeClr val="tx1"/>
              </a:solidFill>
            </a:endParaRPr>
          </a:p>
        </p:txBody>
      </p:sp>
      <p:cxnSp>
        <p:nvCxnSpPr>
          <p:cNvPr id="96" name="直線接點 95">
            <a:extLst>
              <a:ext uri="{FF2B5EF4-FFF2-40B4-BE49-F238E27FC236}">
                <a16:creationId xmlns:a16="http://schemas.microsoft.com/office/drawing/2014/main" xmlns="" id="{ACEA3CF7-28E4-324F-ACAD-63B7E282632B}"/>
              </a:ext>
            </a:extLst>
          </p:cNvPr>
          <p:cNvCxnSpPr>
            <a:cxnSpLocks/>
          </p:cNvCxnSpPr>
          <p:nvPr/>
        </p:nvCxnSpPr>
        <p:spPr>
          <a:xfrm rot="16200000" flipH="1">
            <a:off x="6287031" y="5714488"/>
            <a:ext cx="570447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線單箭頭接點 102"/>
          <p:cNvCxnSpPr/>
          <p:nvPr/>
        </p:nvCxnSpPr>
        <p:spPr>
          <a:xfrm>
            <a:off x="6572253" y="6000768"/>
            <a:ext cx="952507" cy="21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線接點 108">
            <a:extLst>
              <a:ext uri="{FF2B5EF4-FFF2-40B4-BE49-F238E27FC236}">
                <a16:creationId xmlns:a16="http://schemas.microsoft.com/office/drawing/2014/main" xmlns="" id="{ACEA3CF7-28E4-324F-ACAD-63B7E282632B}"/>
              </a:ext>
            </a:extLst>
          </p:cNvPr>
          <p:cNvCxnSpPr>
            <a:cxnSpLocks/>
          </p:cNvCxnSpPr>
          <p:nvPr/>
        </p:nvCxnSpPr>
        <p:spPr>
          <a:xfrm rot="16200000" flipH="1">
            <a:off x="6048905" y="4904857"/>
            <a:ext cx="104670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線單箭頭接點 110"/>
          <p:cNvCxnSpPr/>
          <p:nvPr/>
        </p:nvCxnSpPr>
        <p:spPr>
          <a:xfrm>
            <a:off x="6572254" y="4381507"/>
            <a:ext cx="1333509" cy="21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矩形 114"/>
          <p:cNvSpPr/>
          <p:nvPr/>
        </p:nvSpPr>
        <p:spPr>
          <a:xfrm>
            <a:off x="6432713" y="5342762"/>
            <a:ext cx="269626" cy="194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667" dirty="0"/>
              <a:t>●</a:t>
            </a:r>
          </a:p>
        </p:txBody>
      </p:sp>
      <p:sp>
        <p:nvSpPr>
          <p:cNvPr id="116" name="文字方塊 115">
            <a:extLst>
              <a:ext uri="{FF2B5EF4-FFF2-40B4-BE49-F238E27FC236}">
                <a16:creationId xmlns:a16="http://schemas.microsoft.com/office/drawing/2014/main" xmlns="" id="{886BD9FC-DB5C-D342-8A00-73FE8808547B}"/>
              </a:ext>
            </a:extLst>
          </p:cNvPr>
          <p:cNvSpPr txBox="1"/>
          <p:nvPr/>
        </p:nvSpPr>
        <p:spPr>
          <a:xfrm>
            <a:off x="6477003" y="5715016"/>
            <a:ext cx="1349109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333" dirty="0">
                <a:solidFill>
                  <a:srgbClr val="FF0000"/>
                </a:solidFill>
              </a:rPr>
              <a:t>1.8</a:t>
            </a:r>
            <a:r>
              <a:rPr kumimoji="1" lang="en-US" altLang="zh-TW" sz="1333" dirty="0">
                <a:solidFill>
                  <a:srgbClr val="FF0000"/>
                </a:solidFill>
              </a:rPr>
              <a:t>V/10mA</a:t>
            </a:r>
            <a:endParaRPr kumimoji="1" lang="zh-TW" altLang="en-US" sz="1333" dirty="0">
              <a:solidFill>
                <a:srgbClr val="FF0000"/>
              </a:solidFill>
            </a:endParaRPr>
          </a:p>
        </p:txBody>
      </p:sp>
      <p:cxnSp>
        <p:nvCxnSpPr>
          <p:cNvPr id="119" name="直線箭頭接點 29">
            <a:extLst>
              <a:ext uri="{FF2B5EF4-FFF2-40B4-BE49-F238E27FC236}">
                <a16:creationId xmlns:a16="http://schemas.microsoft.com/office/drawing/2014/main" xmlns="" id="{652ECACB-7FB9-E240-AD27-A4F4D8527EB4}"/>
              </a:ext>
            </a:extLst>
          </p:cNvPr>
          <p:cNvCxnSpPr/>
          <p:nvPr/>
        </p:nvCxnSpPr>
        <p:spPr>
          <a:xfrm>
            <a:off x="1238216" y="5429264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文字方塊 119">
            <a:extLst>
              <a:ext uri="{FF2B5EF4-FFF2-40B4-BE49-F238E27FC236}">
                <a16:creationId xmlns:a16="http://schemas.microsoft.com/office/drawing/2014/main" xmlns="" id="{D322FFDF-9BB9-244A-960B-07B34868374A}"/>
              </a:ext>
            </a:extLst>
          </p:cNvPr>
          <p:cNvSpPr txBox="1"/>
          <p:nvPr/>
        </p:nvSpPr>
        <p:spPr>
          <a:xfrm>
            <a:off x="1238217" y="5143513"/>
            <a:ext cx="1379727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333" dirty="0" smtClean="0">
                <a:solidFill>
                  <a:srgbClr val="0000FF"/>
                </a:solidFill>
              </a:rPr>
              <a:t>5V/64mA</a:t>
            </a:r>
            <a:endParaRPr kumimoji="1" lang="zh-TW" altLang="en-US" sz="1333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45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1575</TotalTime>
  <Words>2386</Words>
  <Application>Microsoft Office PowerPoint</Application>
  <PresentationFormat>寬螢幕</PresentationFormat>
  <Paragraphs>746</Paragraphs>
  <Slides>35</Slides>
  <Notes>6</Notes>
  <HiddenSlides>0</HiddenSlides>
  <MMClips>0</MMClips>
  <ScaleCrop>false</ScaleCrop>
  <HeadingPairs>
    <vt:vector size="8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35</vt:i4>
      </vt:variant>
    </vt:vector>
  </HeadingPairs>
  <TitlesOfParts>
    <vt:vector size="51" baseType="lpstr">
      <vt:lpstr>Arial Unicode MS</vt:lpstr>
      <vt:lpstr>맑은 고딕</vt:lpstr>
      <vt:lpstr>SimSun</vt:lpstr>
      <vt:lpstr>Tensentype JiaLiXiYuanF</vt:lpstr>
      <vt:lpstr>微軟正黑體</vt:lpstr>
      <vt:lpstr>新細明體</vt:lpstr>
      <vt:lpstr>Arial</vt:lpstr>
      <vt:lpstr>Calibri</vt:lpstr>
      <vt:lpstr>Calibri Light</vt:lpstr>
      <vt:lpstr>Georgia</vt:lpstr>
      <vt:lpstr>Helvetica</vt:lpstr>
      <vt:lpstr>Times New Roman</vt:lpstr>
      <vt:lpstr>Wingdings</vt:lpstr>
      <vt:lpstr>Office 佈景主題</vt:lpstr>
      <vt:lpstr>Document</vt:lpstr>
      <vt:lpstr>Microsoft Excel 工作表</vt:lpstr>
      <vt:lpstr>PowerPoint 簡報</vt:lpstr>
      <vt:lpstr>Reference Project 1</vt:lpstr>
      <vt:lpstr>Reference Project 2</vt:lpstr>
      <vt:lpstr>PowerPoint 簡報</vt:lpstr>
      <vt:lpstr>Reference 4: BANDOTT Smart Home Gateway Spec</vt:lpstr>
      <vt:lpstr>PowerPoint 簡報</vt:lpstr>
      <vt:lpstr>PowerPoint 簡報</vt:lpstr>
      <vt:lpstr>PowerPoint 簡報</vt:lpstr>
      <vt:lpstr>Mini Box Specification</vt:lpstr>
      <vt:lpstr>PowerPoint 簡報</vt:lpstr>
      <vt:lpstr>PCBA placement-recommended box siz - 90mm x 45mm x 16mm </vt:lpstr>
      <vt:lpstr>The reason why the other placement is not chosen</vt:lpstr>
      <vt:lpstr>Wi-Fi Development Process (1/5)</vt:lpstr>
      <vt:lpstr>Design prepare</vt:lpstr>
      <vt:lpstr>Wi-Fi Development Process (2/5)</vt:lpstr>
      <vt:lpstr>Conducted test</vt:lpstr>
      <vt:lpstr>Wi-Fi Development Process (3/5)</vt:lpstr>
      <vt:lpstr>Antenna Test</vt:lpstr>
      <vt:lpstr>Wi-Fi Development Process (4/5)</vt:lpstr>
      <vt:lpstr>Radiation test</vt:lpstr>
      <vt:lpstr>Wi-Fi Development Process (5/5)</vt:lpstr>
      <vt:lpstr>OTA test</vt:lpstr>
      <vt:lpstr>Wi-Fi Manufacturing Process (1/4)</vt:lpstr>
      <vt:lpstr>Wi-Fi Manufacturing Process (1/4)</vt:lpstr>
      <vt:lpstr>Wi-Fi Manufacturing Process (2/4)</vt:lpstr>
      <vt:lpstr>Wi-Fi Manufacturing Process (2/4)</vt:lpstr>
      <vt:lpstr>Wi-Fi Manufacturing Process (2/4)</vt:lpstr>
      <vt:lpstr>Wi-Fi Manufacturing Process (3/4)</vt:lpstr>
      <vt:lpstr>Wi-Fi Manufacturing Process (4/5)</vt:lpstr>
      <vt:lpstr>PowerPoint 簡報</vt:lpstr>
      <vt:lpstr>Reliability Test Plan</vt:lpstr>
      <vt:lpstr>Reliability Test Plan-Cont’</vt:lpstr>
      <vt:lpstr>Reliability Test Plan-Cont’</vt:lpstr>
      <vt:lpstr>Reliability Test Plan-Cont’</vt:lpstr>
      <vt:lpstr>S905X3 OTT Stick Power Consumption Chart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Henry CHIOU</cp:lastModifiedBy>
  <cp:revision>206</cp:revision>
  <dcterms:created xsi:type="dcterms:W3CDTF">2018-11-16T05:26:15Z</dcterms:created>
  <dcterms:modified xsi:type="dcterms:W3CDTF">2020-05-12T15:17:00Z</dcterms:modified>
</cp:coreProperties>
</file>